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369" r:id="rId2"/>
    <p:sldId id="257" r:id="rId3"/>
    <p:sldId id="258" r:id="rId4"/>
    <p:sldId id="356" r:id="rId5"/>
    <p:sldId id="259" r:id="rId6"/>
    <p:sldId id="261" r:id="rId7"/>
    <p:sldId id="260" r:id="rId8"/>
    <p:sldId id="262" r:id="rId9"/>
    <p:sldId id="358" r:id="rId10"/>
    <p:sldId id="266" r:id="rId11"/>
    <p:sldId id="263" r:id="rId12"/>
    <p:sldId id="264" r:id="rId13"/>
    <p:sldId id="265" r:id="rId14"/>
    <p:sldId id="269" r:id="rId15"/>
    <p:sldId id="267" r:id="rId16"/>
    <p:sldId id="270" r:id="rId17"/>
    <p:sldId id="271" r:id="rId18"/>
    <p:sldId id="272" r:id="rId19"/>
    <p:sldId id="273" r:id="rId20"/>
    <p:sldId id="353" r:id="rId21"/>
    <p:sldId id="354" r:id="rId22"/>
    <p:sldId id="276" r:id="rId23"/>
    <p:sldId id="277" r:id="rId24"/>
    <p:sldId id="278" r:id="rId25"/>
    <p:sldId id="279" r:id="rId26"/>
    <p:sldId id="280" r:id="rId27"/>
    <p:sldId id="284" r:id="rId28"/>
    <p:sldId id="283" r:id="rId29"/>
    <p:sldId id="285" r:id="rId30"/>
    <p:sldId id="286" r:id="rId31"/>
    <p:sldId id="357" r:id="rId32"/>
    <p:sldId id="298" r:id="rId33"/>
    <p:sldId id="299" r:id="rId34"/>
    <p:sldId id="300" r:id="rId35"/>
    <p:sldId id="289" r:id="rId36"/>
    <p:sldId id="288" r:id="rId37"/>
    <p:sldId id="301" r:id="rId38"/>
    <p:sldId id="303" r:id="rId39"/>
    <p:sldId id="308" r:id="rId40"/>
    <p:sldId id="341" r:id="rId41"/>
    <p:sldId id="342" r:id="rId42"/>
    <p:sldId id="311" r:id="rId43"/>
    <p:sldId id="340" r:id="rId44"/>
    <p:sldId id="343" r:id="rId45"/>
    <p:sldId id="359" r:id="rId46"/>
    <p:sldId id="339" r:id="rId47"/>
    <p:sldId id="344" r:id="rId48"/>
    <p:sldId id="363" r:id="rId49"/>
    <p:sldId id="366" r:id="rId50"/>
    <p:sldId id="367" r:id="rId51"/>
    <p:sldId id="364" r:id="rId52"/>
    <p:sldId id="365" r:id="rId53"/>
    <p:sldId id="368" r:id="rId54"/>
    <p:sldId id="336" r:id="rId55"/>
    <p:sldId id="291" r:id="rId56"/>
    <p:sldId id="355" r:id="rId57"/>
    <p:sldId id="292" r:id="rId58"/>
    <p:sldId id="294" r:id="rId59"/>
    <p:sldId id="296" r:id="rId60"/>
    <p:sldId id="295" r:id="rId61"/>
    <p:sldId id="370"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2D15"/>
    <a:srgbClr val="BB34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128"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9" d="100"/>
          <a:sy n="49" d="100"/>
        </p:scale>
        <p:origin x="-26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notesMaster" Target="notesMasters/notes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EB3525-2354-BF4F-843E-8BAB976F80C8}" type="datetimeFigureOut">
              <a:rPr lang="en-US" smtClean="0"/>
              <a:t>2015/10/31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4143D8-6FA9-0E43-B02B-12F88103729F}" type="slidenum">
              <a:rPr lang="en-US" smtClean="0"/>
              <a:t>‹#›</a:t>
            </a:fld>
            <a:endParaRPr lang="en-US"/>
          </a:p>
        </p:txBody>
      </p:sp>
    </p:spTree>
    <p:extLst>
      <p:ext uri="{BB962C8B-B14F-4D97-AF65-F5344CB8AC3E}">
        <p14:creationId xmlns:p14="http://schemas.microsoft.com/office/powerpoint/2010/main" val="36609698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a:t>
            </a:fld>
            <a:endParaRPr lang="en-US"/>
          </a:p>
        </p:txBody>
      </p:sp>
    </p:spTree>
    <p:extLst>
      <p:ext uri="{BB962C8B-B14F-4D97-AF65-F5344CB8AC3E}">
        <p14:creationId xmlns:p14="http://schemas.microsoft.com/office/powerpoint/2010/main" val="2944989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t>
            </a:r>
            <a:r>
              <a:rPr lang="en-US" baseline="0" dirty="0" smtClean="0"/>
              <a:t> was shown to be associated with lower rate of recurrent vault prolapse and dyspareunia than </a:t>
            </a:r>
            <a:r>
              <a:rPr lang="en-US" baseline="0" dirty="0" err="1" smtClean="0"/>
              <a:t>sacrospinous</a:t>
            </a:r>
            <a:r>
              <a:rPr lang="en-US" baseline="0" dirty="0" smtClean="0"/>
              <a:t> </a:t>
            </a:r>
            <a:r>
              <a:rPr lang="en-US" baseline="0" dirty="0" err="1" smtClean="0"/>
              <a:t>colpopexy</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11</a:t>
            </a:fld>
            <a:endParaRPr lang="en-US"/>
          </a:p>
        </p:txBody>
      </p:sp>
    </p:spTree>
    <p:extLst>
      <p:ext uri="{BB962C8B-B14F-4D97-AF65-F5344CB8AC3E}">
        <p14:creationId xmlns:p14="http://schemas.microsoft.com/office/powerpoint/2010/main" val="2569096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data on subjective success</a:t>
            </a:r>
            <a:r>
              <a:rPr lang="en-US" baseline="0" dirty="0" smtClean="0"/>
              <a:t> rate, patient satisfaction and QOL where too few for reliable conclusions,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12</a:t>
            </a:fld>
            <a:endParaRPr lang="en-US"/>
          </a:p>
        </p:txBody>
      </p:sp>
    </p:spTree>
    <p:extLst>
      <p:ext uri="{BB962C8B-B14F-4D97-AF65-F5344CB8AC3E}">
        <p14:creationId xmlns:p14="http://schemas.microsoft.com/office/powerpoint/2010/main" val="2569096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Sacrocolpopexexy</a:t>
            </a:r>
            <a:r>
              <a:rPr lang="en-US" baseline="0" dirty="0" smtClean="0"/>
              <a:t> was associated with a lower re-operation rate than SSF and vaginal mesh</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13</a:t>
            </a:fld>
            <a:endParaRPr lang="en-US"/>
          </a:p>
        </p:txBody>
      </p:sp>
    </p:spTree>
    <p:extLst>
      <p:ext uri="{BB962C8B-B14F-4D97-AF65-F5344CB8AC3E}">
        <p14:creationId xmlns:p14="http://schemas.microsoft.com/office/powerpoint/2010/main" val="2569096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Open </a:t>
            </a:r>
            <a:r>
              <a:rPr lang="en-US" dirty="0" err="1" smtClean="0"/>
              <a:t>sacrocolpopexy</a:t>
            </a:r>
            <a:r>
              <a:rPr lang="en-US" dirty="0" smtClean="0"/>
              <a:t> has consistently</a:t>
            </a:r>
            <a:r>
              <a:rPr lang="en-US" baseline="0" dirty="0" smtClean="0"/>
              <a:t> been shown to have excellent outcomes with Ingrid </a:t>
            </a:r>
            <a:r>
              <a:rPr lang="en-US" baseline="0" dirty="0" err="1" smtClean="0"/>
              <a:t>Nygaard’s</a:t>
            </a:r>
            <a:r>
              <a:rPr lang="en-US" baseline="0" dirty="0" smtClean="0"/>
              <a:t>  widely cited systematic review showing apical success rates of up to 100%. The CARE trial also quoted excellent success rates with a re-operation rate of 4%</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14</a:t>
            </a:fld>
            <a:endParaRPr lang="en-US"/>
          </a:p>
        </p:txBody>
      </p:sp>
    </p:spTree>
    <p:extLst>
      <p:ext uri="{BB962C8B-B14F-4D97-AF65-F5344CB8AC3E}">
        <p14:creationId xmlns:p14="http://schemas.microsoft.com/office/powerpoint/2010/main" val="1389524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 Freeman</a:t>
            </a:r>
            <a:r>
              <a:rPr lang="en-US" baseline="0" dirty="0" smtClean="0"/>
              <a:t> was next to show that the laparoscopic route was as good at the open </a:t>
            </a:r>
            <a:r>
              <a:rPr lang="en-US" baseline="0" dirty="0" err="1" smtClean="0"/>
              <a:t>sacrocolpopoexy</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15</a:t>
            </a:fld>
            <a:endParaRPr lang="en-US"/>
          </a:p>
        </p:txBody>
      </p:sp>
    </p:spTree>
    <p:extLst>
      <p:ext uri="{BB962C8B-B14F-4D97-AF65-F5344CB8AC3E}">
        <p14:creationId xmlns:p14="http://schemas.microsoft.com/office/powerpoint/2010/main" val="888383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less blood loss, a shorted hospital stay, the same operating time.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16</a:t>
            </a:fld>
            <a:endParaRPr lang="en-US"/>
          </a:p>
        </p:txBody>
      </p:sp>
    </p:spTree>
    <p:extLst>
      <p:ext uri="{BB962C8B-B14F-4D97-AF65-F5344CB8AC3E}">
        <p14:creationId xmlns:p14="http://schemas.microsoft.com/office/powerpoint/2010/main" val="888383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less blood loss, a shorted hospital stay, the </a:t>
            </a:r>
            <a:r>
              <a:rPr lang="en-US" baseline="0" smtClean="0"/>
              <a:t>same operating time.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17</a:t>
            </a:fld>
            <a:endParaRPr lang="en-US"/>
          </a:p>
        </p:txBody>
      </p:sp>
    </p:spTree>
    <p:extLst>
      <p:ext uri="{BB962C8B-B14F-4D97-AF65-F5344CB8AC3E}">
        <p14:creationId xmlns:p14="http://schemas.microsoft.com/office/powerpoint/2010/main" val="888383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less blood loss, a shorted hospital stay, the same operating time and less pain</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18</a:t>
            </a:fld>
            <a:endParaRPr lang="en-US"/>
          </a:p>
        </p:txBody>
      </p:sp>
    </p:spTree>
    <p:extLst>
      <p:ext uri="{BB962C8B-B14F-4D97-AF65-F5344CB8AC3E}">
        <p14:creationId xmlns:p14="http://schemas.microsoft.com/office/powerpoint/2010/main" val="888383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less blood loss, a shorted hospital stay, the same operating time and </a:t>
            </a:r>
            <a:r>
              <a:rPr lang="en-US" baseline="0" smtClean="0"/>
              <a:t>less pain</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19</a:t>
            </a:fld>
            <a:endParaRPr lang="en-US"/>
          </a:p>
        </p:txBody>
      </p:sp>
    </p:spTree>
    <p:extLst>
      <p:ext uri="{BB962C8B-B14F-4D97-AF65-F5344CB8AC3E}">
        <p14:creationId xmlns:p14="http://schemas.microsoft.com/office/powerpoint/2010/main" val="888383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large number of </a:t>
            </a:r>
            <a:r>
              <a:rPr lang="en-US" dirty="0" err="1" smtClean="0"/>
              <a:t>sttudies</a:t>
            </a:r>
            <a:r>
              <a:rPr lang="en-US" baseline="0" dirty="0" smtClean="0"/>
              <a:t> have shown the </a:t>
            </a:r>
            <a:r>
              <a:rPr lang="en-US" baseline="0" dirty="0" err="1" smtClean="0"/>
              <a:t>laparoscpic</a:t>
            </a:r>
            <a:r>
              <a:rPr lang="en-US" baseline="0" dirty="0" smtClean="0"/>
              <a:t> route to be successful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21</a:t>
            </a:fld>
            <a:endParaRPr lang="en-US"/>
          </a:p>
        </p:txBody>
      </p:sp>
    </p:spTree>
    <p:extLst>
      <p:ext uri="{BB962C8B-B14F-4D97-AF65-F5344CB8AC3E}">
        <p14:creationId xmlns:p14="http://schemas.microsoft.com/office/powerpoint/2010/main" val="1026844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we begin, lets look at a </a:t>
            </a:r>
            <a:r>
              <a:rPr lang="en-US" baseline="0" dirty="0" smtClean="0"/>
              <a:t> common clinical case scenario. This is a 52 year </a:t>
            </a:r>
            <a:endParaRPr lang="en-US" dirty="0"/>
          </a:p>
        </p:txBody>
      </p:sp>
      <p:sp>
        <p:nvSpPr>
          <p:cNvPr id="4" name="Slide Number Placeholder 3"/>
          <p:cNvSpPr>
            <a:spLocks noGrp="1"/>
          </p:cNvSpPr>
          <p:nvPr>
            <p:ph type="sldNum" sz="quarter" idx="10"/>
          </p:nvPr>
        </p:nvSpPr>
        <p:spPr/>
        <p:txBody>
          <a:bodyPr/>
          <a:lstStyle/>
          <a:p>
            <a:pPr>
              <a:defRPr/>
            </a:pPr>
            <a:fld id="{B69B9837-FA2E-0E4A-B6FD-82201A68144F}" type="slidenum">
              <a:rPr lang="en-US" smtClean="0"/>
              <a:pPr>
                <a:defRPr/>
              </a:pPr>
              <a:t>2</a:t>
            </a:fld>
            <a:endParaRPr lang="en-US"/>
          </a:p>
        </p:txBody>
      </p:sp>
    </p:spTree>
    <p:extLst>
      <p:ext uri="{BB962C8B-B14F-4D97-AF65-F5344CB8AC3E}">
        <p14:creationId xmlns:p14="http://schemas.microsoft.com/office/powerpoint/2010/main" val="486205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rPr>
              <a:t>The</a:t>
            </a:r>
            <a:r>
              <a:rPr lang="en-US" baseline="0" dirty="0" smtClean="0">
                <a:latin typeface="Calibri" charset="0"/>
              </a:rPr>
              <a:t> interest in </a:t>
            </a:r>
            <a:r>
              <a:rPr lang="en-US" baseline="0" dirty="0" err="1" smtClean="0">
                <a:latin typeface="Calibri" charset="0"/>
              </a:rPr>
              <a:t>sacrocolpopexy</a:t>
            </a:r>
            <a:r>
              <a:rPr lang="en-US" baseline="0" dirty="0" smtClean="0">
                <a:latin typeface="Calibri" charset="0"/>
              </a:rPr>
              <a:t> also expanded with the increasing awareness of the complications of vaginal mesh procedures highlighted by the FDA</a:t>
            </a:r>
            <a:endParaRPr lang="en-US" dirty="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This then leads into their final point point on safety. This point is well made in a very good paper by Maher</a:t>
            </a:r>
          </a:p>
        </p:txBody>
      </p:sp>
      <p:sp>
        <p:nvSpPr>
          <p:cNvPr id="4" name="Slide Number Placeholder 3"/>
          <p:cNvSpPr>
            <a:spLocks noGrp="1"/>
          </p:cNvSpPr>
          <p:nvPr>
            <p:ph type="sldNum" sz="quarter" idx="5"/>
          </p:nvPr>
        </p:nvSpPr>
        <p:spPr/>
        <p:txBody>
          <a:bodyPr/>
          <a:lstStyle/>
          <a:p>
            <a:pPr>
              <a:defRPr/>
            </a:pPr>
            <a:fld id="{D427DECB-DE33-B347-99BD-8A0FB9E179D3}" type="slidenum">
              <a:rPr lang="en-US" smtClean="0"/>
              <a:pPr>
                <a:defRPr/>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game changer was the Chris Maher’s RCT comparing </a:t>
            </a:r>
            <a:r>
              <a:rPr lang="en-US" baseline="0" dirty="0" err="1" smtClean="0"/>
              <a:t>prolift</a:t>
            </a:r>
            <a:r>
              <a:rPr lang="en-US" baseline="0" dirty="0" smtClean="0"/>
              <a:t> to Laparoscopic SCP</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24</a:t>
            </a:fld>
            <a:endParaRPr lang="en-US"/>
          </a:p>
        </p:txBody>
      </p:sp>
    </p:spTree>
    <p:extLst>
      <p:ext uri="{BB962C8B-B14F-4D97-AF65-F5344CB8AC3E}">
        <p14:creationId xmlns:p14="http://schemas.microsoft.com/office/powerpoint/2010/main" val="2227968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LSCP</a:t>
            </a:r>
            <a:r>
              <a:rPr lang="en-US" baseline="0" dirty="0" smtClean="0"/>
              <a:t> was clearly not only better in term of success rates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25</a:t>
            </a:fld>
            <a:endParaRPr lang="en-US"/>
          </a:p>
        </p:txBody>
      </p:sp>
    </p:spTree>
    <p:extLst>
      <p:ext uri="{BB962C8B-B14F-4D97-AF65-F5344CB8AC3E}">
        <p14:creationId xmlns:p14="http://schemas.microsoft.com/office/powerpoint/2010/main" val="1571501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rPr>
              <a:t>But</a:t>
            </a:r>
            <a:r>
              <a:rPr lang="en-US" baseline="0" dirty="0" smtClean="0">
                <a:latin typeface="Calibri" charset="0"/>
              </a:rPr>
              <a:t> the re-operation rates were also profoundly lower in the laparoscopic group</a:t>
            </a:r>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CC1EAE99-2BCE-8647-A1D9-44BB52FC3737}" type="slidenum">
              <a:rPr lang="en-US" smtClean="0"/>
              <a:pPr>
                <a:defRPr/>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large part of this</a:t>
            </a:r>
            <a:r>
              <a:rPr lang="en-US" baseline="0" dirty="0" smtClean="0"/>
              <a:t> discussion really hinges on complications</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27</a:t>
            </a:fld>
            <a:endParaRPr lang="en-US"/>
          </a:p>
        </p:txBody>
      </p:sp>
    </p:spTree>
    <p:extLst>
      <p:ext uri="{BB962C8B-B14F-4D97-AF65-F5344CB8AC3E}">
        <p14:creationId xmlns:p14="http://schemas.microsoft.com/office/powerpoint/2010/main" val="3893240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Rectangle 2"/>
          <p:cNvSpPr>
            <a:spLocks noGrp="1" noRot="1" noChangeAspect="1" noChangeArrowheads="1" noTextEdit="1"/>
          </p:cNvSpPr>
          <p:nvPr>
            <p:ph type="sldImg"/>
          </p:nvPr>
        </p:nvSpPr>
        <p:spPr>
          <a:xfrm>
            <a:off x="1150938" y="692150"/>
            <a:ext cx="4556125" cy="3416300"/>
          </a:xfrm>
          <a:ln/>
        </p:spPr>
      </p:sp>
      <p:sp>
        <p:nvSpPr>
          <p:cNvPr id="21504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smtClean="0"/>
              <a:t>It was this systematic</a:t>
            </a:r>
            <a:r>
              <a:rPr lang="en-US" baseline="0" dirty="0" smtClean="0"/>
              <a:t> review that that demonstrated the excellent return on investment when compared to mesh kits and traditional repair , which included SSF and HUSLS.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all know that </a:t>
            </a:r>
            <a:r>
              <a:rPr lang="en-US" dirty="0" err="1" smtClean="0"/>
              <a:t>patienst</a:t>
            </a:r>
            <a:r>
              <a:rPr lang="en-US" baseline="0" dirty="0" smtClean="0"/>
              <a:t> do not read the books and most of the time when deciding on an ideal approach,  we are balancing risks and benefits. There are some factors that make laparoscopic </a:t>
            </a:r>
            <a:r>
              <a:rPr lang="en-US" baseline="0" dirty="0" err="1" smtClean="0"/>
              <a:t>approcahes</a:t>
            </a:r>
            <a:r>
              <a:rPr lang="en-US" baseline="0" dirty="0" smtClean="0"/>
              <a:t> more risky and this includes obesity and previous </a:t>
            </a:r>
            <a:r>
              <a:rPr lang="en-US" baseline="0" dirty="0" err="1" smtClean="0"/>
              <a:t>surgey</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29</a:t>
            </a:fld>
            <a:endParaRPr lang="en-US"/>
          </a:p>
        </p:txBody>
      </p:sp>
    </p:spTree>
    <p:extLst>
      <p:ext uri="{BB962C8B-B14F-4D97-AF65-F5344CB8AC3E}">
        <p14:creationId xmlns:p14="http://schemas.microsoft.com/office/powerpoint/2010/main" val="1758094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really are </a:t>
            </a:r>
            <a:r>
              <a:rPr lang="en-US" baseline="0" dirty="0" err="1" smtClean="0"/>
              <a:t>balncing</a:t>
            </a:r>
            <a:r>
              <a:rPr lang="en-US" baseline="0" dirty="0" smtClean="0"/>
              <a:t> risks and benefits</a:t>
            </a:r>
            <a:endParaRPr lang="en-US" dirty="0"/>
          </a:p>
        </p:txBody>
      </p:sp>
      <p:sp>
        <p:nvSpPr>
          <p:cNvPr id="4" name="Slide Number Placeholder 3"/>
          <p:cNvSpPr>
            <a:spLocks noGrp="1"/>
          </p:cNvSpPr>
          <p:nvPr>
            <p:ph type="sldNum" sz="quarter" idx="10"/>
          </p:nvPr>
        </p:nvSpPr>
        <p:spPr/>
        <p:txBody>
          <a:bodyPr/>
          <a:lstStyle/>
          <a:p>
            <a:pPr>
              <a:defRPr/>
            </a:pPr>
            <a:fld id="{89D5D09C-36CA-5149-B839-4CBCEABC6EEB}" type="slidenum">
              <a:rPr lang="en-US" smtClean="0"/>
              <a:pPr>
                <a:defRPr/>
              </a:pPr>
              <a:t>30</a:t>
            </a:fld>
            <a:endParaRPr lang="en-US"/>
          </a:p>
        </p:txBody>
      </p:sp>
    </p:spTree>
    <p:extLst>
      <p:ext uri="{BB962C8B-B14F-4D97-AF65-F5344CB8AC3E}">
        <p14:creationId xmlns:p14="http://schemas.microsoft.com/office/powerpoint/2010/main" val="18507488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Which brings</a:t>
            </a:r>
            <a:r>
              <a:rPr lang="en-US" baseline="0" dirty="0" smtClean="0"/>
              <a:t> me to this good study by by Unger et al who incidentally showed that the minimally invasive </a:t>
            </a:r>
            <a:r>
              <a:rPr lang="en-US" baseline="0" dirty="0" err="1" smtClean="0"/>
              <a:t>colpopexy</a:t>
            </a:r>
            <a:r>
              <a:rPr lang="en-US" baseline="0" dirty="0" smtClean="0"/>
              <a:t> is </a:t>
            </a:r>
            <a:r>
              <a:rPr lang="en-US" baseline="0" dirty="0" err="1" smtClean="0"/>
              <a:t>associted</a:t>
            </a:r>
            <a:r>
              <a:rPr lang="en-US" baseline="0" dirty="0" smtClean="0"/>
              <a:t> with relatively few complications</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31</a:t>
            </a:fld>
            <a:endParaRPr lang="en-US"/>
          </a:p>
        </p:txBody>
      </p:sp>
    </p:spTree>
    <p:extLst>
      <p:ext uri="{BB962C8B-B14F-4D97-AF65-F5344CB8AC3E}">
        <p14:creationId xmlns:p14="http://schemas.microsoft.com/office/powerpoint/2010/main" val="4201238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choices in life are difficult – as many of you will see when you come to IUGA 2016 in Cape Town</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3</a:t>
            </a:fld>
            <a:endParaRPr lang="en-US"/>
          </a:p>
        </p:txBody>
      </p:sp>
    </p:spTree>
    <p:extLst>
      <p:ext uri="{BB962C8B-B14F-4D97-AF65-F5344CB8AC3E}">
        <p14:creationId xmlns:p14="http://schemas.microsoft.com/office/powerpoint/2010/main" val="3256346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a:t>
            </a:r>
            <a:r>
              <a:rPr lang="en-US" baseline="0" dirty="0" smtClean="0"/>
              <a:t> </a:t>
            </a:r>
            <a:r>
              <a:rPr lang="en-US" baseline="0" dirty="0" err="1" smtClean="0"/>
              <a:t>scp</a:t>
            </a:r>
            <a:r>
              <a:rPr lang="en-US" baseline="0" dirty="0" smtClean="0"/>
              <a:t> has been done extensively for vault prolapse, recently it has become popular for uterine prolapse and this may involve either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32</a:t>
            </a:fld>
            <a:endParaRPr lang="en-US"/>
          </a:p>
        </p:txBody>
      </p:sp>
    </p:spTree>
    <p:extLst>
      <p:ext uri="{BB962C8B-B14F-4D97-AF65-F5344CB8AC3E}">
        <p14:creationId xmlns:p14="http://schemas.microsoft.com/office/powerpoint/2010/main" val="37883104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then pulling these 2</a:t>
            </a:r>
            <a:r>
              <a:rPr lang="en-US" baseline="0" dirty="0" smtClean="0"/>
              <a:t> legs through and onto the </a:t>
            </a:r>
            <a:r>
              <a:rPr lang="en-US" baseline="0" dirty="0" err="1" smtClean="0"/>
              <a:t>promnotory</a:t>
            </a:r>
            <a:r>
              <a:rPr lang="en-US" baseline="0" dirty="0" smtClean="0"/>
              <a:t>. A second mesh strip is then attached onto the posterior part of the uterus in most cases. Another variant of this op is to simply attach a piece of mesh onto the posterior part of the uterus. </a:t>
            </a:r>
            <a:endParaRPr lang="en-US" dirty="0"/>
          </a:p>
        </p:txBody>
      </p:sp>
      <p:sp>
        <p:nvSpPr>
          <p:cNvPr id="4" name="Slide Number Placeholder 3"/>
          <p:cNvSpPr>
            <a:spLocks noGrp="1"/>
          </p:cNvSpPr>
          <p:nvPr>
            <p:ph type="sldNum" sz="quarter" idx="10"/>
          </p:nvPr>
        </p:nvSpPr>
        <p:spPr/>
        <p:txBody>
          <a:bodyPr/>
          <a:lstStyle/>
          <a:p>
            <a:fld id="{E55F9EDE-E8D6-CE42-8ADE-7921630F47A0}" type="slidenum">
              <a:rPr lang="en-US" smtClean="0"/>
              <a:t>33</a:t>
            </a:fld>
            <a:endParaRPr lang="en-US"/>
          </a:p>
        </p:txBody>
      </p:sp>
    </p:spTree>
    <p:extLst>
      <p:ext uri="{BB962C8B-B14F-4D97-AF65-F5344CB8AC3E}">
        <p14:creationId xmlns:p14="http://schemas.microsoft.com/office/powerpoint/2010/main" val="2298986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series by a group in Oxford demonstrating good outcomes for the apex</a:t>
            </a:r>
            <a:endParaRPr lang="en-US" dirty="0"/>
          </a:p>
        </p:txBody>
      </p:sp>
      <p:sp>
        <p:nvSpPr>
          <p:cNvPr id="4" name="Slide Number Placeholder 3"/>
          <p:cNvSpPr>
            <a:spLocks noGrp="1"/>
          </p:cNvSpPr>
          <p:nvPr>
            <p:ph type="sldNum" sz="quarter" idx="10"/>
          </p:nvPr>
        </p:nvSpPr>
        <p:spPr/>
        <p:txBody>
          <a:bodyPr/>
          <a:lstStyle/>
          <a:p>
            <a:fld id="{E55F9EDE-E8D6-CE42-8ADE-7921630F47A0}" type="slidenum">
              <a:rPr lang="en-US" smtClean="0"/>
              <a:t>34</a:t>
            </a:fld>
            <a:endParaRPr lang="en-US"/>
          </a:p>
        </p:txBody>
      </p:sp>
    </p:spTree>
    <p:extLst>
      <p:ext uri="{BB962C8B-B14F-4D97-AF65-F5344CB8AC3E}">
        <p14:creationId xmlns:p14="http://schemas.microsoft.com/office/powerpoint/2010/main" val="1624820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biggest issue</a:t>
            </a:r>
            <a:r>
              <a:rPr lang="en-US" baseline="0" dirty="0" smtClean="0"/>
              <a:t> in the general </a:t>
            </a:r>
            <a:r>
              <a:rPr lang="en-US" baseline="0" dirty="0" err="1" smtClean="0"/>
              <a:t>availabiliy</a:t>
            </a:r>
            <a:r>
              <a:rPr lang="en-US" baseline="0" dirty="0" smtClean="0"/>
              <a:t> of lap </a:t>
            </a:r>
            <a:r>
              <a:rPr lang="en-US" baseline="0" dirty="0" err="1" smtClean="0"/>
              <a:t>scp</a:t>
            </a:r>
            <a:r>
              <a:rPr lang="en-US" baseline="0" dirty="0" smtClean="0"/>
              <a:t> is the learning curve. Bruno and Rob will be giving you a number of tips on how to do this operation competently. One of the essential aspects is understanding the anatomy.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36</a:t>
            </a:fld>
            <a:endParaRPr lang="en-US"/>
          </a:p>
        </p:txBody>
      </p:sp>
    </p:spTree>
    <p:extLst>
      <p:ext uri="{BB962C8B-B14F-4D97-AF65-F5344CB8AC3E}">
        <p14:creationId xmlns:p14="http://schemas.microsoft.com/office/powerpoint/2010/main" val="23395283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the more intimidating areas is the </a:t>
            </a:r>
            <a:r>
              <a:rPr lang="en-US" baseline="0" dirty="0" err="1" smtClean="0"/>
              <a:t>retroperitoeum</a:t>
            </a:r>
            <a:r>
              <a:rPr lang="en-US" baseline="0" dirty="0" smtClean="0"/>
              <a:t> and promontory.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38</a:t>
            </a:fld>
            <a:endParaRPr lang="en-US"/>
          </a:p>
        </p:txBody>
      </p:sp>
    </p:spTree>
    <p:extLst>
      <p:ext uri="{BB962C8B-B14F-4D97-AF65-F5344CB8AC3E}">
        <p14:creationId xmlns:p14="http://schemas.microsoft.com/office/powerpoint/2010/main" val="30707540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aim of the procedure is to attach the mesh onto the anterior longitudinal ligament</a:t>
            </a:r>
            <a:r>
              <a:rPr lang="en-US" baseline="0" dirty="0" smtClean="0"/>
              <a:t> on S1, which as you can see is just below the L5-S1 disc represented  by this star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39</a:t>
            </a:fld>
            <a:endParaRPr lang="en-US"/>
          </a:p>
        </p:txBody>
      </p:sp>
    </p:spTree>
    <p:extLst>
      <p:ext uri="{BB962C8B-B14F-4D97-AF65-F5344CB8AC3E}">
        <p14:creationId xmlns:p14="http://schemas.microsoft.com/office/powerpoint/2010/main" val="14249118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Mesh attachment</a:t>
            </a:r>
            <a:r>
              <a:rPr lang="en-US" baseline="0" dirty="0" smtClean="0"/>
              <a:t> point in this picture is denoted by the yellow arrow. It is clear that this is in  close proximity to the bifurcation of both the vena cava  and aorta with the closest vessels being the LCIV and Right common iliac artery </a:t>
            </a:r>
            <a:endParaRPr lang="en-US" dirty="0" smtClean="0"/>
          </a:p>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5C3353A6-B134-EE49-BDF0-DEE61C63A2A5}" type="slidenum">
              <a:rPr lang="en-US" smtClean="0"/>
              <a:pPr>
                <a:defRPr/>
              </a:pPr>
              <a:t>40</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good news is that once you get the right spot- its usually pretty clear</a:t>
            </a:r>
            <a:r>
              <a:rPr lang="en-US" baseline="0" dirty="0" smtClean="0"/>
              <a:t> of any major vessels except for the  middle sacral vein and artery which are usually easily managed with a bipolar energy source. Be careful too to not go too low into the sacral hollow since that’s where we find the sacral venous plexus which can cause some really troublesome bleeding if you’re not careful</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41</a:t>
            </a:fld>
            <a:endParaRPr lang="en-US"/>
          </a:p>
        </p:txBody>
      </p:sp>
    </p:spTree>
    <p:extLst>
      <p:ext uri="{BB962C8B-B14F-4D97-AF65-F5344CB8AC3E}">
        <p14:creationId xmlns:p14="http://schemas.microsoft.com/office/powerpoint/2010/main" val="17846196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surgeon’s view, with the upper part of the picture representing the </a:t>
            </a:r>
            <a:r>
              <a:rPr lang="en-US" baseline="0" dirty="0" err="1" smtClean="0"/>
              <a:t>caudad</a:t>
            </a:r>
            <a:r>
              <a:rPr lang="en-US" baseline="0" dirty="0" smtClean="0"/>
              <a:t> region. The disc is clearly </a:t>
            </a:r>
            <a:r>
              <a:rPr lang="en-US" baseline="0" dirty="0" err="1" smtClean="0"/>
              <a:t>labelled</a:t>
            </a:r>
            <a:r>
              <a:rPr lang="en-US" baseline="0" dirty="0" smtClean="0"/>
              <a:t> with the area of mesh attachment shown by the black </a:t>
            </a:r>
            <a:r>
              <a:rPr lang="en-US" baseline="0" dirty="0" err="1" smtClean="0"/>
              <a:t>arrowhed</a:t>
            </a:r>
            <a:r>
              <a:rPr lang="en-US" baseline="0" dirty="0" smtClean="0"/>
              <a:t>. The proximity of large vessels, again is clearly shown.  </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42</a:t>
            </a:fld>
            <a:endParaRPr lang="en-US"/>
          </a:p>
        </p:txBody>
      </p:sp>
    </p:spTree>
    <p:extLst>
      <p:ext uri="{BB962C8B-B14F-4D97-AF65-F5344CB8AC3E}">
        <p14:creationId xmlns:p14="http://schemas.microsoft.com/office/powerpoint/2010/main" val="25771587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43</a:t>
            </a:fld>
            <a:endParaRPr lang="en-US"/>
          </a:p>
        </p:txBody>
      </p:sp>
    </p:spTree>
    <p:extLst>
      <p:ext uri="{BB962C8B-B14F-4D97-AF65-F5344CB8AC3E}">
        <p14:creationId xmlns:p14="http://schemas.microsoft.com/office/powerpoint/2010/main" val="1656851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4</a:t>
            </a:fld>
            <a:endParaRPr lang="en-US"/>
          </a:p>
        </p:txBody>
      </p:sp>
    </p:spTree>
    <p:extLst>
      <p:ext uri="{BB962C8B-B14F-4D97-AF65-F5344CB8AC3E}">
        <p14:creationId xmlns:p14="http://schemas.microsoft.com/office/powerpoint/2010/main" val="13163185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44</a:t>
            </a:fld>
            <a:endParaRPr lang="en-US"/>
          </a:p>
        </p:txBody>
      </p:sp>
    </p:spTree>
    <p:extLst>
      <p:ext uri="{BB962C8B-B14F-4D97-AF65-F5344CB8AC3E}">
        <p14:creationId xmlns:p14="http://schemas.microsoft.com/office/powerpoint/2010/main" val="29459598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rPr>
              <a:t>Another</a:t>
            </a:r>
            <a:r>
              <a:rPr lang="en-US" baseline="0" dirty="0" smtClean="0">
                <a:latin typeface="Calibri" charset="0"/>
              </a:rPr>
              <a:t> picture to display this area of dissection</a:t>
            </a:r>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AD03EE5E-45B8-034C-ADA7-5025DDB137C5}" type="slidenum">
              <a:rPr lang="en-US" smtClean="0"/>
              <a:pPr>
                <a:defRPr/>
              </a:pPr>
              <a:t>45</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Something</a:t>
            </a:r>
            <a:r>
              <a:rPr lang="en-US" sz="1200" kern="1200" baseline="0" dirty="0" smtClean="0">
                <a:solidFill>
                  <a:schemeClr val="tx1"/>
                </a:solidFill>
                <a:effectLst/>
                <a:latin typeface="+mn-lt"/>
                <a:ea typeface="+mn-ea"/>
                <a:cs typeface="+mn-cs"/>
              </a:rPr>
              <a:t> that does require some mention is that we are also working in the area of the </a:t>
            </a:r>
            <a:r>
              <a:rPr lang="en-US" sz="1200" kern="1200" baseline="0" dirty="0" err="1" smtClean="0">
                <a:solidFill>
                  <a:schemeClr val="tx1"/>
                </a:solidFill>
                <a:effectLst/>
                <a:latin typeface="+mn-lt"/>
                <a:ea typeface="+mn-ea"/>
                <a:cs typeface="+mn-cs"/>
              </a:rPr>
              <a:t>Suoerior</a:t>
            </a:r>
            <a:r>
              <a:rPr lang="en-US" sz="1200" kern="1200" baseline="0" dirty="0" smtClean="0">
                <a:solidFill>
                  <a:schemeClr val="tx1"/>
                </a:solidFill>
                <a:effectLst/>
                <a:latin typeface="+mn-lt"/>
                <a:ea typeface="+mn-ea"/>
                <a:cs typeface="+mn-cs"/>
              </a:rPr>
              <a:t>  and Inferior </a:t>
            </a:r>
            <a:r>
              <a:rPr lang="en-US" sz="1200" kern="1200" baseline="0" dirty="0" err="1" smtClean="0">
                <a:solidFill>
                  <a:schemeClr val="tx1"/>
                </a:solidFill>
                <a:effectLst/>
                <a:latin typeface="+mn-lt"/>
                <a:ea typeface="+mn-ea"/>
                <a:cs typeface="+mn-cs"/>
              </a:rPr>
              <a:t>hypogastric</a:t>
            </a:r>
            <a:r>
              <a:rPr lang="en-US" sz="1200" kern="1200" baseline="0" dirty="0" smtClean="0">
                <a:solidFill>
                  <a:schemeClr val="tx1"/>
                </a:solidFill>
                <a:effectLst/>
                <a:latin typeface="+mn-lt"/>
                <a:ea typeface="+mn-ea"/>
                <a:cs typeface="+mn-cs"/>
              </a:rPr>
              <a:t> plexuses. This was highlighted in a recent review by Sarah Huber and Debby Karp. This may explain some of the </a:t>
            </a:r>
            <a:r>
              <a:rPr lang="en-US" sz="1200" kern="1200" dirty="0" smtClean="0">
                <a:solidFill>
                  <a:schemeClr val="tx1"/>
                </a:solidFill>
                <a:effectLst/>
                <a:latin typeface="+mn-lt"/>
                <a:ea typeface="+mn-ea"/>
                <a:cs typeface="+mn-cs"/>
              </a:rPr>
              <a:t>voiding dysfunction (18 %), dyspareunia (8 %), and </a:t>
            </a:r>
            <a:r>
              <a:rPr lang="en-US" sz="1200" kern="1200" dirty="0" err="1" smtClean="0">
                <a:solidFill>
                  <a:schemeClr val="tx1"/>
                </a:solidFill>
                <a:effectLst/>
                <a:latin typeface="+mn-lt"/>
                <a:ea typeface="+mn-ea"/>
                <a:cs typeface="+mn-cs"/>
              </a:rPr>
              <a:t>defecatory</a:t>
            </a:r>
            <a:r>
              <a:rPr lang="en-US" sz="1200" kern="1200" dirty="0" smtClean="0">
                <a:solidFill>
                  <a:schemeClr val="tx1"/>
                </a:solidFill>
                <a:effectLst/>
                <a:latin typeface="+mn-lt"/>
                <a:ea typeface="+mn-ea"/>
                <a:cs typeface="+mn-cs"/>
              </a:rPr>
              <a:t> dysfunction (10 – 50 %)</a:t>
            </a:r>
            <a:r>
              <a:rPr lang="en-US" sz="1200" kern="1200" baseline="0" dirty="0" smtClean="0">
                <a:solidFill>
                  <a:schemeClr val="tx1"/>
                </a:solidFill>
                <a:effectLst/>
                <a:latin typeface="+mn-lt"/>
                <a:ea typeface="+mn-ea"/>
                <a:cs typeface="+mn-cs"/>
              </a:rPr>
              <a:t> we see after </a:t>
            </a:r>
            <a:r>
              <a:rPr lang="en-US" sz="1200" kern="1200" baseline="0" dirty="0" err="1" smtClean="0">
                <a:solidFill>
                  <a:schemeClr val="tx1"/>
                </a:solidFill>
                <a:effectLst/>
                <a:latin typeface="+mn-lt"/>
                <a:ea typeface="+mn-ea"/>
                <a:cs typeface="+mn-cs"/>
              </a:rPr>
              <a:t>colpopexy</a:t>
            </a:r>
            <a:endParaRPr lang="en-US" dirty="0" smtClean="0"/>
          </a:p>
          <a:p>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46</a:t>
            </a:fld>
            <a:endParaRPr lang="en-US"/>
          </a:p>
        </p:txBody>
      </p:sp>
    </p:spTree>
    <p:extLst>
      <p:ext uri="{BB962C8B-B14F-4D97-AF65-F5344CB8AC3E}">
        <p14:creationId xmlns:p14="http://schemas.microsoft.com/office/powerpoint/2010/main" val="14792637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61</a:t>
            </a:fld>
            <a:endParaRPr lang="en-US"/>
          </a:p>
        </p:txBody>
      </p:sp>
    </p:spTree>
    <p:extLst>
      <p:ext uri="{BB962C8B-B14F-4D97-AF65-F5344CB8AC3E}">
        <p14:creationId xmlns:p14="http://schemas.microsoft.com/office/powerpoint/2010/main" val="659428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we know, we can approach this surgically from an abdominal or vaginal route. </a:t>
            </a:r>
            <a:endParaRPr lang="en-US" dirty="0"/>
          </a:p>
        </p:txBody>
      </p:sp>
      <p:sp>
        <p:nvSpPr>
          <p:cNvPr id="4" name="Slide Number Placeholder 3"/>
          <p:cNvSpPr>
            <a:spLocks noGrp="1"/>
          </p:cNvSpPr>
          <p:nvPr>
            <p:ph type="sldNum" sz="quarter" idx="10"/>
          </p:nvPr>
        </p:nvSpPr>
        <p:spPr/>
        <p:txBody>
          <a:bodyPr/>
          <a:lstStyle/>
          <a:p>
            <a:pPr>
              <a:defRPr/>
            </a:pPr>
            <a:fld id="{89D5D09C-36CA-5149-B839-4CBCEABC6EEB}" type="slidenum">
              <a:rPr lang="en-US" smtClean="0"/>
              <a:pPr>
                <a:defRPr/>
              </a:pPr>
              <a:t>5</a:t>
            </a:fld>
            <a:endParaRPr lang="en-US"/>
          </a:p>
        </p:txBody>
      </p:sp>
    </p:spTree>
    <p:extLst>
      <p:ext uri="{BB962C8B-B14F-4D97-AF65-F5344CB8AC3E}">
        <p14:creationId xmlns:p14="http://schemas.microsoft.com/office/powerpoint/2010/main" val="47171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all agree that the vaginal apex is the capstone of support and in women with advanced prolapse, adequate suspension at this level is going to make the ultimate difference to whether the operation is a success or failure. </a:t>
            </a:r>
            <a:r>
              <a:rPr lang="en-US" dirty="0" smtClean="0"/>
              <a:t>The</a:t>
            </a:r>
            <a:r>
              <a:rPr lang="en-US" baseline="0" dirty="0" smtClean="0"/>
              <a:t> essence of what we’re talking about today is the best way to achieve support of the vaginal apex</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6</a:t>
            </a:fld>
            <a:endParaRPr lang="en-US"/>
          </a:p>
        </p:txBody>
      </p:sp>
    </p:spTree>
    <p:extLst>
      <p:ext uri="{BB962C8B-B14F-4D97-AF65-F5344CB8AC3E}">
        <p14:creationId xmlns:p14="http://schemas.microsoft.com/office/powerpoint/2010/main" val="459000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rPr>
              <a:t>More than 40 operations for vault prolapse have been </a:t>
            </a:r>
            <a:r>
              <a:rPr lang="en-US" dirty="0" smtClean="0">
                <a:latin typeface="Calibri" charset="0"/>
              </a:rPr>
              <a:t>described.</a:t>
            </a:r>
            <a:endParaRPr lang="en-US" dirty="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rPr>
              <a:t>But</a:t>
            </a:r>
            <a:r>
              <a:rPr lang="en-US" baseline="0" dirty="0" smtClean="0">
                <a:latin typeface="Calibri" charset="0"/>
              </a:rPr>
              <a:t> it was really the first data comparing the SSF to the </a:t>
            </a:r>
            <a:r>
              <a:rPr lang="en-US" baseline="0" dirty="0" err="1" smtClean="0">
                <a:latin typeface="Calibri" charset="0"/>
              </a:rPr>
              <a:t>sacrocolpopexy</a:t>
            </a:r>
            <a:r>
              <a:rPr lang="en-US" baseline="0" dirty="0" smtClean="0">
                <a:latin typeface="Calibri" charset="0"/>
              </a:rPr>
              <a:t> that made us </a:t>
            </a:r>
            <a:r>
              <a:rPr lang="en-US" baseline="0" dirty="0" err="1" smtClean="0">
                <a:latin typeface="Calibri" charset="0"/>
              </a:rPr>
              <a:t>realise</a:t>
            </a:r>
            <a:r>
              <a:rPr lang="en-US" baseline="0" dirty="0" smtClean="0">
                <a:latin typeface="Calibri" charset="0"/>
              </a:rPr>
              <a:t> that it was most likely the gold standard. This is a graph from one of the first </a:t>
            </a:r>
            <a:r>
              <a:rPr lang="en-US" baseline="0" dirty="0" err="1" smtClean="0">
                <a:latin typeface="Calibri" charset="0"/>
              </a:rPr>
              <a:t>cochrane</a:t>
            </a:r>
            <a:r>
              <a:rPr lang="en-US" baseline="0" dirty="0" smtClean="0">
                <a:latin typeface="Calibri" charset="0"/>
              </a:rPr>
              <a:t> reviews showing clear superiority for the abdominal route</a:t>
            </a:r>
            <a:endParaRPr lang="en-US" dirty="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 re-</a:t>
            </a:r>
            <a:r>
              <a:rPr lang="en-US" dirty="0" err="1" smtClean="0"/>
              <a:t>inforced</a:t>
            </a:r>
            <a:r>
              <a:rPr lang="en-US" baseline="0" dirty="0" smtClean="0"/>
              <a:t> by the recent review in 2013, where</a:t>
            </a:r>
            <a:endParaRPr lang="en-US" dirty="0"/>
          </a:p>
        </p:txBody>
      </p:sp>
      <p:sp>
        <p:nvSpPr>
          <p:cNvPr id="4" name="Slide Number Placeholder 3"/>
          <p:cNvSpPr>
            <a:spLocks noGrp="1"/>
          </p:cNvSpPr>
          <p:nvPr>
            <p:ph type="sldNum" sz="quarter" idx="10"/>
          </p:nvPr>
        </p:nvSpPr>
        <p:spPr/>
        <p:txBody>
          <a:bodyPr/>
          <a:lstStyle/>
          <a:p>
            <a:fld id="{9F4143D8-6FA9-0E43-B02B-12F88103729F}" type="slidenum">
              <a:rPr lang="en-US" smtClean="0"/>
              <a:t>10</a:t>
            </a:fld>
            <a:endParaRPr lang="en-US"/>
          </a:p>
        </p:txBody>
      </p:sp>
    </p:spTree>
    <p:extLst>
      <p:ext uri="{BB962C8B-B14F-4D97-AF65-F5344CB8AC3E}">
        <p14:creationId xmlns:p14="http://schemas.microsoft.com/office/powerpoint/2010/main" val="1988987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51665B-C24A-4702-B522-6A4334602E03}" type="datetimeFigureOut">
              <a:rPr lang="en-US" smtClean="0"/>
              <a:t>2015/10/31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7" name="Rectangle 6"/>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16"/>
          <p:cNvGrpSpPr/>
          <p:nvPr/>
        </p:nvGrpSpPr>
        <p:grpSpPr>
          <a:xfrm>
            <a:off x="284163" y="1906542"/>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13" name="Rectangle 12"/>
          <p:cNvSpPr/>
          <p:nvPr/>
        </p:nvSpPr>
        <p:spPr>
          <a:xfrm>
            <a:off x="284163"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en-US" smtClean="0"/>
              <a:t>Click to edit Master title style</a:t>
            </a:r>
            <a:endParaRPr/>
          </a:p>
        </p:txBody>
      </p:sp>
      <p:sp>
        <p:nvSpPr>
          <p:cNvPr id="3" name="Content Placeholder 2"/>
          <p:cNvSpPr>
            <a:spLocks noGrp="1"/>
          </p:cNvSpPr>
          <p:nvPr>
            <p:ph idx="1"/>
          </p:nvPr>
        </p:nvSpPr>
        <p:spPr>
          <a:xfrm>
            <a:off x="4783567" y="914400"/>
            <a:ext cx="406908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2015/10/31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grpSp>
        <p:nvGrpSpPr>
          <p:cNvPr id="8" name="Group 7"/>
          <p:cNvGrpSpPr/>
          <p:nvPr/>
        </p:nvGrpSpPr>
        <p:grpSpPr>
          <a:xfrm>
            <a:off x="284163" y="452718"/>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800600"/>
            <a:ext cx="8360242"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2015/10/31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284163" y="4280647"/>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778189"/>
            <a:ext cx="8360242" cy="566738"/>
          </a:xfrm>
          <a:noFill/>
        </p:spPr>
        <p:txBody>
          <a:bodyPr anchor="b">
            <a:normAutofit/>
          </a:bodyPr>
          <a:lstStyle>
            <a:lvl1pPr algn="l">
              <a:defRPr sz="2800" b="0">
                <a:solidFill>
                  <a:schemeClr val="accent2"/>
                </a:solidFill>
              </a:defRPr>
            </a:lvl1pPr>
          </a:lstStyle>
          <a:p>
            <a:r>
              <a:rPr lang="en-US" smtClean="0"/>
              <a:t>Click to edit Master title style</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2015/10/31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914400"/>
            <a:ext cx="5195047"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2015/10/31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2" name="Rectangle 11"/>
          <p:cNvSpPr/>
          <p:nvPr/>
        </p:nvSpPr>
        <p:spPr>
          <a:xfrm>
            <a:off x="284163" y="4267200"/>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Text Placeholder 3"/>
          <p:cNvSpPr>
            <a:spLocks noGrp="1"/>
          </p:cNvSpPr>
          <p:nvPr>
            <p:ph type="body" sz="half" idx="2"/>
          </p:nvPr>
        </p:nvSpPr>
        <p:spPr>
          <a:xfrm>
            <a:off x="419101" y="4953001"/>
            <a:ext cx="2472017" cy="1246094"/>
          </a:xfrm>
        </p:spPr>
        <p:txBody>
          <a:bodyPr>
            <a:normAutofit/>
          </a:bodyPr>
          <a:lstStyle>
            <a:lvl1pPr marL="0" indent="0" algn="l">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410764" y="4419600"/>
            <a:ext cx="2475395" cy="510988"/>
          </a:xfrm>
          <a:noFill/>
        </p:spPr>
        <p:txBody>
          <a:bodyPr anchor="b">
            <a:normAutofit/>
          </a:bodyPr>
          <a:lstStyle>
            <a:lvl1pPr algn="l">
              <a:defRPr sz="2000" b="1">
                <a:solidFill>
                  <a:schemeClr val="bg1"/>
                </a:solidFill>
              </a:defRPr>
            </a:lvl1pPr>
          </a:lstStyle>
          <a:p>
            <a:r>
              <a:rPr lang="en-US" smtClean="0"/>
              <a:t>Click to edit Master title style</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en-US" smtClean="0"/>
              <a:t>Click icon to add picture</a:t>
            </a:r>
            <a:endParaRPr/>
          </a:p>
        </p:txBody>
      </p:sp>
      <p:grpSp>
        <p:nvGrpSpPr>
          <p:cNvPr id="8" name="Group 14"/>
          <p:cNvGrpSpPr/>
          <p:nvPr/>
        </p:nvGrpSpPr>
        <p:grpSpPr>
          <a:xfrm>
            <a:off x="284163" y="461682"/>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3021013" y="4801575"/>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3069805" y="5367338"/>
            <a:ext cx="5653507"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2015/10/31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3" name="Picture Placeholder 2"/>
          <p:cNvSpPr>
            <a:spLocks noGrp="1"/>
          </p:cNvSpPr>
          <p:nvPr>
            <p:ph type="pic" idx="13"/>
          </p:nvPr>
        </p:nvSpPr>
        <p:spPr>
          <a:xfrm>
            <a:off x="284164" y="457200"/>
            <a:ext cx="2736850"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14" name="Picture Placeholder 2"/>
          <p:cNvSpPr>
            <a:spLocks noGrp="1"/>
          </p:cNvSpPr>
          <p:nvPr>
            <p:ph type="pic" idx="14"/>
          </p:nvPr>
        </p:nvSpPr>
        <p:spPr>
          <a:xfrm>
            <a:off x="284164" y="3364992"/>
            <a:ext cx="2736850"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284163" y="2133600"/>
            <a:ext cx="8574087" cy="4013200"/>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2015/10/31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5313882" y="2857535"/>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695124" y="473075"/>
            <a:ext cx="969264" cy="5921375"/>
          </a:xfrm>
        </p:spPr>
        <p:txBody>
          <a:bodyPr vert="eaVert"/>
          <a:lstStyle>
            <a:lvl1pPr algn="l">
              <a:defRPr sz="3400"/>
            </a:lvl1pPr>
          </a:lstStyle>
          <a:p>
            <a:r>
              <a:rPr lang="en-US" smtClean="0"/>
              <a:t>Click to edit Master title style</a:t>
            </a:r>
            <a:endParaRPr/>
          </a:p>
        </p:txBody>
      </p:sp>
      <p:sp>
        <p:nvSpPr>
          <p:cNvPr id="3" name="Vertical Text Placeholder 2"/>
          <p:cNvSpPr>
            <a:spLocks noGrp="1"/>
          </p:cNvSpPr>
          <p:nvPr>
            <p:ph type="body" orient="vert" idx="1"/>
          </p:nvPr>
        </p:nvSpPr>
        <p:spPr>
          <a:xfrm>
            <a:off x="284163" y="457200"/>
            <a:ext cx="6497637" cy="5937250"/>
          </a:xfrm>
        </p:spPr>
        <p:txBody>
          <a:bodyPr vert="eaVert"/>
          <a:lstStyle>
            <a:lvl5pPr algn="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2015/10/31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grpSp>
        <p:nvGrpSpPr>
          <p:cNvPr id="8" name="Group 7"/>
          <p:cNvGrpSpPr/>
          <p:nvPr/>
        </p:nvGrpSpPr>
        <p:grpSpPr>
          <a:xfrm rot="5400000">
            <a:off x="4658724" y="3355723"/>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2015/10/31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8" name="Rectangle 17"/>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fld id="{4251665B-C24A-4702-B522-6A4334602E03}" type="datetimeFigureOut">
              <a:rPr lang="en-US" smtClean="0"/>
              <a:t>2015/10/31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8" name="Picture Placeholder 7"/>
          <p:cNvSpPr>
            <a:spLocks noGrp="1"/>
          </p:cNvSpPr>
          <p:nvPr>
            <p:ph type="pic" sz="quarter" idx="13"/>
          </p:nvPr>
        </p:nvSpPr>
        <p:spPr>
          <a:xfrm>
            <a:off x="284162" y="2017058"/>
            <a:ext cx="8574087" cy="4377391"/>
          </a:xfrm>
        </p:spPr>
        <p:txBody>
          <a:bodyPr/>
          <a:lstStyle>
            <a:lvl1pPr>
              <a:buNone/>
              <a:defRPr/>
            </a:lvl1pPr>
          </a:lstStyle>
          <a:p>
            <a:r>
              <a:rPr lang="en-US" smtClean="0"/>
              <a:t>Click icon to add picture</a:t>
            </a:r>
            <a:endParaRPr/>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grpSp>
        <p:nvGrpSpPr>
          <p:cNvPr id="7" name="Group 16"/>
          <p:cNvGrpSpPr/>
          <p:nvPr/>
        </p:nvGrpSpPr>
        <p:grpSpPr>
          <a:xfrm>
            <a:off x="284163" y="1906542"/>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9" name="TextBox 18"/>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18633" y="444728"/>
            <a:ext cx="7810967" cy="1088237"/>
          </a:xfrm>
          <a:noFill/>
        </p:spPr>
        <p:txBody>
          <a:bodyPr bIns="45720" anchor="b" anchorCtr="0">
            <a:normAutofit/>
          </a:bodyPr>
          <a:lstStyle>
            <a:lvl1pPr algn="l">
              <a:lnSpc>
                <a:spcPts val="4600"/>
              </a:lnSpc>
              <a:defRPr/>
            </a:lvl1pPr>
          </a:lstStyle>
          <a:p>
            <a:r>
              <a:rPr lang="en-US" smtClean="0"/>
              <a:t>Click to edit Master 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TextBox 12"/>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en-US" dirty="0" smtClean="0"/>
              <a:t>Click to edit Master text styles</a:t>
            </a:r>
          </a:p>
        </p:txBody>
      </p:sp>
      <p:sp>
        <p:nvSpPr>
          <p:cNvPr id="4" name="Date Placeholder 3"/>
          <p:cNvSpPr>
            <a:spLocks noGrp="1"/>
          </p:cNvSpPr>
          <p:nvPr>
            <p:ph type="dt" sz="half" idx="10"/>
          </p:nvPr>
        </p:nvSpPr>
        <p:spPr/>
        <p:txBody>
          <a:bodyPr/>
          <a:lstStyle/>
          <a:p>
            <a:fld id="{4251665B-C24A-4702-B522-6A4334602E03}" type="datetimeFigureOut">
              <a:rPr lang="en-US" smtClean="0"/>
              <a:t>2015/10/31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a:lstStyle>
            <a:lvl1pPr>
              <a:buNone/>
              <a:defRPr/>
            </a:lvl1pPr>
          </a:lstStyle>
          <a:p>
            <a:r>
              <a:rPr lang="en-US" smtClean="0"/>
              <a:t>Click icon to add picture</a:t>
            </a:r>
            <a:endParaRPr/>
          </a:p>
        </p:txBody>
      </p:sp>
      <p:sp>
        <p:nvSpPr>
          <p:cNvPr id="4" name="Date Placeholder 3"/>
          <p:cNvSpPr>
            <a:spLocks noGrp="1"/>
          </p:cNvSpPr>
          <p:nvPr>
            <p:ph type="dt" sz="half" idx="10"/>
          </p:nvPr>
        </p:nvSpPr>
        <p:spPr/>
        <p:txBody>
          <a:bodyPr/>
          <a:lstStyle/>
          <a:p>
            <a:fld id="{4251665B-C24A-4702-B522-6A4334602E03}" type="datetimeFigureOut">
              <a:rPr lang="en-US" smtClean="0"/>
              <a:t>2015/10/31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7" name="Rectangle 6"/>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7"/>
          <p:cNvGrpSpPr/>
          <p:nvPr/>
        </p:nvGrpSpPr>
        <p:grpSpPr>
          <a:xfrm>
            <a:off x="284163" y="6263389"/>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30306" y="4814047"/>
            <a:ext cx="7772400" cy="1048871"/>
          </a:xfrm>
          <a:noFill/>
        </p:spPr>
        <p:txBody>
          <a:bodyPr anchor="b" anchorCtr="0">
            <a:normAutofit/>
          </a:bodyPr>
          <a:lstStyle>
            <a:lvl1pPr algn="l">
              <a:defRPr sz="4200" b="0" i="0" cap="none" baseline="0"/>
            </a:lvl1pPr>
          </a:lstStyle>
          <a:p>
            <a:r>
              <a:rPr lang="en-US" smtClean="0"/>
              <a:t>Click to edit Master title style</a:t>
            </a:r>
            <a:endParaRPr/>
          </a:p>
        </p:txBody>
      </p:sp>
      <p:sp>
        <p:nvSpPr>
          <p:cNvPr id="3" name="Text Placeholder 2"/>
          <p:cNvSpPr>
            <a:spLocks noGrp="1"/>
          </p:cNvSpPr>
          <p:nvPr>
            <p:ph type="body" idx="1"/>
          </p:nvPr>
        </p:nvSpPr>
        <p:spPr>
          <a:xfrm>
            <a:off x="470647" y="5862918"/>
            <a:ext cx="7732059"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284163" y="1577847"/>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2015/10/31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284163" y="1577847"/>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6"/>
          <p:cNvSpPr>
            <a:spLocks noGrp="1"/>
          </p:cNvSpPr>
          <p:nvPr>
            <p:ph type="dt" sz="half" idx="10"/>
          </p:nvPr>
        </p:nvSpPr>
        <p:spPr/>
        <p:txBody>
          <a:bodyPr/>
          <a:lstStyle/>
          <a:p>
            <a:fld id="{4251665B-C24A-4702-B522-6A4334602E03}" type="datetimeFigureOut">
              <a:rPr lang="en-US" smtClean="0"/>
              <a:t>2015/10/31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284163" y="1577847"/>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251665B-C24A-4702-B522-6A4334602E03}" type="datetimeFigureOut">
              <a:rPr lang="en-US" smtClean="0"/>
              <a:t>2015/10/31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1665B-C24A-4702-B522-6A4334602E03}" type="datetimeFigureOut">
              <a:rPr lang="en-US" smtClean="0"/>
              <a:t>2015/10/31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889E0-CAB2-4699-909D-B9A88D47ACBE}" type="slidenum">
              <a:rPr lang="en-US" smtClean="0"/>
              <a:t>‹#›</a:t>
            </a:fld>
            <a:endParaRPr lang="en-US"/>
          </a:p>
        </p:txBody>
      </p:sp>
      <p:grpSp>
        <p:nvGrpSpPr>
          <p:cNvPr id="5" name="Group 4"/>
          <p:cNvGrpSpPr/>
          <p:nvPr/>
        </p:nvGrpSpPr>
        <p:grpSpPr>
          <a:xfrm>
            <a:off x="284163" y="452718"/>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3" y="2133600"/>
            <a:ext cx="7076747" cy="3992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6794936" y="6437032"/>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4251665B-C24A-4702-B522-6A4334602E03}" type="datetimeFigureOut">
              <a:rPr lang="en-US" smtClean="0"/>
              <a:t>2015/10/31</a:t>
            </a:fld>
            <a:endParaRPr lang="en-US"/>
          </a:p>
        </p:txBody>
      </p:sp>
      <p:sp>
        <p:nvSpPr>
          <p:cNvPr id="5" name="Footer Placeholder 4"/>
          <p:cNvSpPr>
            <a:spLocks noGrp="1"/>
          </p:cNvSpPr>
          <p:nvPr>
            <p:ph type="ftr" sz="quarter" idx="3"/>
          </p:nvPr>
        </p:nvSpPr>
        <p:spPr>
          <a:xfrm>
            <a:off x="199698" y="6437032"/>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5FD889E0-CAB2-4699-909D-B9A88D47ACBE}" type="slidenum">
              <a:rPr lang="en-US" smtClean="0"/>
              <a:t>‹#›</a:t>
            </a:fld>
            <a:endParaRPr lang="en-US"/>
          </a:p>
        </p:txBody>
      </p:sp>
      <p:sp>
        <p:nvSpPr>
          <p:cNvPr id="2" name="Title Placeholder 1"/>
          <p:cNvSpPr>
            <a:spLocks noGrp="1"/>
          </p:cNvSpPr>
          <p:nvPr>
            <p:ph type="title"/>
          </p:nvPr>
        </p:nvSpPr>
        <p:spPr>
          <a:xfrm>
            <a:off x="284163"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en-US" smtClean="0"/>
              <a:t>Click to edit Master title style</a:t>
            </a: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1.png"/><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2.png"/><Relationship Id="rId1" Type="http://schemas.openxmlformats.org/officeDocument/2006/relationships/slideLayout" Target="../slideLayouts/slideLayout9.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2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emf"/><Relationship Id="rId5" Type="http://schemas.openxmlformats.org/officeDocument/2006/relationships/image" Target="../media/image31.emf"/><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36.png"/><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image" Target="../media/image41.emf"/><Relationship Id="rId4" Type="http://schemas.openxmlformats.org/officeDocument/2006/relationships/image" Target="../media/image42.png"/><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45.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4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4" Type="http://schemas.openxmlformats.org/officeDocument/2006/relationships/image" Target="../media/image8.png"/><Relationship Id="rId1" Type="http://schemas.openxmlformats.org/officeDocument/2006/relationships/slideLayout" Target="../slideLayouts/slideLayout9.xml"/><Relationship Id="rId2"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1" Type="http://schemas.openxmlformats.org/officeDocument/2006/relationships/slideLayout" Target="../slideLayouts/slideLayout9.xml"/><Relationship Id="rId2" Type="http://schemas.openxmlformats.org/officeDocument/2006/relationships/notesSlide" Target="../notesSlides/notesSlide4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54.png"/><Relationship Id="rId1" Type="http://schemas.microsoft.com/office/2007/relationships/media" Target="file://localhost/Users/stjeffery/Desktop/webinar%201%20sacral%20promontory.mp4" TargetMode="External"/><Relationship Id="rId2" Type="http://schemas.openxmlformats.org/officeDocument/2006/relationships/video" Target="file://localhost/Users/stjeffery/Desktop/webinar%201%20sacral%20promontory.mp4" TargetMode="Externa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55.png"/><Relationship Id="rId1" Type="http://schemas.microsoft.com/office/2007/relationships/media" Target="file://localhost/Users/stjeffery/Desktop/webinar%202%20sacral%20promontory%20difficult.mp4" TargetMode="External"/><Relationship Id="rId2" Type="http://schemas.openxmlformats.org/officeDocument/2006/relationships/video" Target="file://localhost/Users/stjeffery/Desktop/webinar%202%20sacral%20promontory%20difficult.mp4" TargetMode="Externa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56.png"/><Relationship Id="rId1" Type="http://schemas.microsoft.com/office/2007/relationships/media" Target="file://localhost/Users/stjeffery/Desktop/Webinar%203%20middle%20sacral%20vein%20.mp4" TargetMode="External"/><Relationship Id="rId2" Type="http://schemas.openxmlformats.org/officeDocument/2006/relationships/video" Target="file://localhost/Users/stjeffery/Desktop/Webinar%203%20middle%20sacral%20vein%20.mp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57.png"/><Relationship Id="rId1" Type="http://schemas.microsoft.com/office/2007/relationships/media" Target="file://localhost/Users/stjeffery/Desktop/webinar%204%20dissection%20prom%20to%20vagina.mp4" TargetMode="External"/><Relationship Id="rId2" Type="http://schemas.openxmlformats.org/officeDocument/2006/relationships/video" Target="file://localhost/Users/stjeffery/Desktop/webinar%204%20dissection%20prom%20to%20vagina.mp4" TargetMode="Externa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58.png"/><Relationship Id="rId1" Type="http://schemas.microsoft.com/office/2007/relationships/media" Target="file://localhost/Users/stjeffery/Desktop/webinar%205%20bladder%202%20copy.mp4" TargetMode="External"/><Relationship Id="rId2" Type="http://schemas.openxmlformats.org/officeDocument/2006/relationships/video" Target="file://localhost/Users/stjeffery/Desktop/webinar%205%20bladder%202%20copy.mp4" TargetMode="Externa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59.png"/><Relationship Id="rId1" Type="http://schemas.microsoft.com/office/2007/relationships/media" Target="file://localhost/Users/stjeffery/Desktop/webinar%206%20rectal%20dissection.mp4" TargetMode="External"/><Relationship Id="rId2" Type="http://schemas.openxmlformats.org/officeDocument/2006/relationships/video" Target="file://localhost/Users/stjeffery/Desktop/webinar%206%20rectal%20dissection.mp4" TargetMode="Externa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60.png"/><Relationship Id="rId1" Type="http://schemas.microsoft.com/office/2007/relationships/media" Target="file://localhost/Users/stjeffery/Desktop/webinar%207%20mesh%20attachment%20point.mp4" TargetMode="External"/><Relationship Id="rId2" Type="http://schemas.openxmlformats.org/officeDocument/2006/relationships/video" Target="file://localhost/Users/stjeffery/Desktop/webinar%207%20mesh%20attachment%20point.mp4"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8.png"/><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3.xml"/><Relationship Id="rId3" Type="http://schemas.openxmlformats.org/officeDocument/2006/relationships/image" Target="../media/image6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8.png"/><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4.png"/><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3268" y="2531228"/>
            <a:ext cx="8724677" cy="1088136"/>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fontAlgn="auto">
              <a:spcAft>
                <a:spcPts val="0"/>
              </a:spcAft>
              <a:defRPr/>
            </a:pPr>
            <a:r>
              <a:rPr lang="en-US" b="1" dirty="0">
                <a:ln w="11430"/>
                <a:solidFill>
                  <a:schemeClr val="accent4"/>
                </a:solidFill>
                <a:effectLst>
                  <a:outerShdw blurRad="80000" dist="40000" dir="5040000" algn="tl">
                    <a:srgbClr val="000000">
                      <a:alpha val="30000"/>
                    </a:srgbClr>
                  </a:outerShdw>
                </a:effectLst>
              </a:rPr>
              <a:t/>
            </a:r>
            <a:br>
              <a:rPr lang="en-US" b="1" dirty="0">
                <a:ln w="11430"/>
                <a:solidFill>
                  <a:schemeClr val="accent4"/>
                </a:solidFill>
                <a:effectLst>
                  <a:outerShdw blurRad="80000" dist="40000" dir="5040000" algn="tl">
                    <a:srgbClr val="000000">
                      <a:alpha val="30000"/>
                    </a:srgbClr>
                  </a:outerShdw>
                </a:effectLst>
              </a:rPr>
            </a:br>
            <a:r>
              <a:rPr lang="en-US" b="1" dirty="0" smtClean="0">
                <a:ln w="11430"/>
                <a:solidFill>
                  <a:schemeClr val="accent4"/>
                </a:solidFill>
                <a:effectLst>
                  <a:outerShdw blurRad="80000" dist="40000" dir="5040000" algn="tl">
                    <a:srgbClr val="000000">
                      <a:alpha val="30000"/>
                    </a:srgbClr>
                  </a:outerShdw>
                </a:effectLst>
              </a:rPr>
              <a:t>Pertinent anatomy and outcome data on laparoscopic </a:t>
            </a:r>
            <a:r>
              <a:rPr lang="en-US" b="1" dirty="0" err="1" smtClean="0">
                <a:ln w="11430"/>
                <a:solidFill>
                  <a:schemeClr val="accent4"/>
                </a:solidFill>
                <a:effectLst>
                  <a:outerShdw blurRad="80000" dist="40000" dir="5040000" algn="tl">
                    <a:srgbClr val="000000">
                      <a:alpha val="30000"/>
                    </a:srgbClr>
                  </a:outerShdw>
                </a:effectLst>
              </a:rPr>
              <a:t>sacrocolpopexy</a:t>
            </a:r>
            <a:r>
              <a:rPr lang="en-US" b="1" dirty="0" smtClean="0">
                <a:ln w="11430"/>
                <a:solidFill>
                  <a:schemeClr val="accent4"/>
                </a:solidFill>
                <a:effectLst>
                  <a:outerShdw blurRad="80000" dist="40000" dir="5040000" algn="tl">
                    <a:srgbClr val="000000">
                      <a:alpha val="30000"/>
                    </a:srgbClr>
                  </a:outerShdw>
                </a:effectLst>
              </a:rPr>
              <a:t>. </a:t>
            </a:r>
            <a:endParaRPr lang="en-US" sz="3600" b="1" dirty="0">
              <a:ln w="11430"/>
              <a:solidFill>
                <a:srgbClr val="0000FF"/>
              </a:soli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421338" y="4647620"/>
            <a:ext cx="6234689" cy="484188"/>
          </a:xfrm>
        </p:spPr>
        <p:txBody>
          <a:bodyPr>
            <a:noAutofit/>
          </a:bodyPr>
          <a:lstStyle/>
          <a:p>
            <a:pPr fontAlgn="auto">
              <a:spcAft>
                <a:spcPts val="0"/>
              </a:spcAft>
              <a:defRPr/>
            </a:pPr>
            <a:r>
              <a:rPr lang="en-US" sz="2200" b="1" dirty="0" smtClean="0">
                <a:solidFill>
                  <a:schemeClr val="accent4"/>
                </a:solidFill>
                <a:latin typeface="Arial Black"/>
                <a:cs typeface="Arial Black"/>
              </a:rPr>
              <a:t>Stephen T  Jeffery</a:t>
            </a:r>
            <a:endParaRPr lang="en-US" sz="2200" b="1" baseline="30000" dirty="0" smtClean="0">
              <a:solidFill>
                <a:schemeClr val="accent4"/>
              </a:solidFill>
              <a:latin typeface="Arial Black"/>
              <a:cs typeface="Arial Black"/>
            </a:endParaRPr>
          </a:p>
          <a:p>
            <a:pPr fontAlgn="auto">
              <a:spcAft>
                <a:spcPts val="0"/>
              </a:spcAft>
              <a:defRPr/>
            </a:pPr>
            <a:endParaRPr lang="en-US" sz="2000" b="1" baseline="30000" dirty="0">
              <a:solidFill>
                <a:schemeClr val="accent4"/>
              </a:solidFill>
              <a:latin typeface="Arial Black"/>
              <a:cs typeface="Arial Black"/>
            </a:endParaRPr>
          </a:p>
          <a:p>
            <a:pPr fontAlgn="auto">
              <a:spcAft>
                <a:spcPts val="0"/>
              </a:spcAft>
              <a:defRPr/>
            </a:pPr>
            <a:r>
              <a:rPr lang="en-US" sz="2000" dirty="0" smtClean="0">
                <a:solidFill>
                  <a:srgbClr val="9D90A0"/>
                </a:solidFill>
                <a:latin typeface="Arial"/>
                <a:cs typeface="Arial"/>
              </a:rPr>
              <a:t>University of Cape Town, South Africa</a:t>
            </a:r>
          </a:p>
          <a:p>
            <a:pPr fontAlgn="auto">
              <a:spcAft>
                <a:spcPts val="0"/>
              </a:spcAft>
              <a:defRPr/>
            </a:pPr>
            <a:r>
              <a:rPr lang="en-US" sz="2000" dirty="0" smtClean="0">
                <a:solidFill>
                  <a:schemeClr val="accent3"/>
                </a:solidFill>
                <a:latin typeface="Arial"/>
                <a:cs typeface="Arial"/>
              </a:rPr>
              <a:t>Urogynaecology and Laparoscopy Clinic</a:t>
            </a:r>
          </a:p>
          <a:p>
            <a:pPr fontAlgn="auto">
              <a:spcAft>
                <a:spcPts val="0"/>
              </a:spcAft>
              <a:defRPr/>
            </a:pPr>
            <a:endParaRPr lang="en-US" b="1" dirty="0" smtClean="0">
              <a:solidFill>
                <a:schemeClr val="accent4"/>
              </a:solidFill>
              <a:latin typeface="Arial Black"/>
              <a:cs typeface="Arial Black"/>
            </a:endParaRPr>
          </a:p>
        </p:txBody>
      </p:sp>
      <p:pic>
        <p:nvPicPr>
          <p:cNvPr id="5" name="Picture 4" descr="Screen Shot 2015-10-30 at 10.09.47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20267" y="4502100"/>
            <a:ext cx="2872745" cy="15727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4568239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4-12-13 at 4.09.55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47542" y="0"/>
            <a:ext cx="6778150" cy="68482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7156298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3 at 4.07.37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9508" y="1628945"/>
            <a:ext cx="8415311" cy="4949839"/>
          </a:xfrm>
          <a:prstGeom prst="rect">
            <a:avLst/>
          </a:prstGeom>
        </p:spPr>
      </p:pic>
      <p:pic>
        <p:nvPicPr>
          <p:cNvPr id="3" name="Picture 2" descr="Screen Shot 2014-12-13 at 4.12.09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5767" y="294659"/>
            <a:ext cx="8050686" cy="1649649"/>
          </a:xfrm>
          <a:prstGeom prst="rect">
            <a:avLst/>
          </a:prstGeom>
        </p:spPr>
      </p:pic>
      <p:cxnSp>
        <p:nvCxnSpPr>
          <p:cNvPr id="5" name="Straight Connector 4"/>
          <p:cNvCxnSpPr/>
          <p:nvPr/>
        </p:nvCxnSpPr>
        <p:spPr>
          <a:xfrm>
            <a:off x="1144470" y="2257907"/>
            <a:ext cx="628674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87565" y="2661185"/>
            <a:ext cx="741991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387565" y="3048784"/>
            <a:ext cx="273375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921890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3 at 4.07.37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9508" y="1628945"/>
            <a:ext cx="8415311" cy="4949839"/>
          </a:xfrm>
          <a:prstGeom prst="rect">
            <a:avLst/>
          </a:prstGeom>
        </p:spPr>
      </p:pic>
      <p:pic>
        <p:nvPicPr>
          <p:cNvPr id="3" name="Picture 2" descr="Screen Shot 2014-12-13 at 4.12.09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5767" y="294659"/>
            <a:ext cx="8050686" cy="1649649"/>
          </a:xfrm>
          <a:prstGeom prst="rect">
            <a:avLst/>
          </a:prstGeom>
        </p:spPr>
      </p:pic>
      <p:cxnSp>
        <p:nvCxnSpPr>
          <p:cNvPr id="9" name="Straight Connector 8"/>
          <p:cNvCxnSpPr/>
          <p:nvPr/>
        </p:nvCxnSpPr>
        <p:spPr>
          <a:xfrm>
            <a:off x="387565" y="4561283"/>
            <a:ext cx="330520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387565" y="4196246"/>
            <a:ext cx="741991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743247" y="3785740"/>
            <a:ext cx="486113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01215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3 at 4.07.37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9508" y="1628945"/>
            <a:ext cx="8415311" cy="4949839"/>
          </a:xfrm>
          <a:prstGeom prst="rect">
            <a:avLst/>
          </a:prstGeom>
        </p:spPr>
      </p:pic>
      <p:pic>
        <p:nvPicPr>
          <p:cNvPr id="3" name="Picture 2" descr="Screen Shot 2014-12-13 at 4.12.09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5767" y="294659"/>
            <a:ext cx="8050686" cy="1649649"/>
          </a:xfrm>
          <a:prstGeom prst="rect">
            <a:avLst/>
          </a:prstGeom>
        </p:spPr>
      </p:pic>
      <p:cxnSp>
        <p:nvCxnSpPr>
          <p:cNvPr id="9" name="Straight Connector 8"/>
          <p:cNvCxnSpPr/>
          <p:nvPr/>
        </p:nvCxnSpPr>
        <p:spPr>
          <a:xfrm>
            <a:off x="387565" y="5693446"/>
            <a:ext cx="3758888"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387565" y="5328409"/>
            <a:ext cx="741991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4845509" y="4933202"/>
            <a:ext cx="2804773"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748638" y="4596018"/>
            <a:ext cx="405884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783151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Outcomes Open </a:t>
            </a:r>
            <a:r>
              <a:rPr lang="en-US" dirty="0"/>
              <a:t>S</a:t>
            </a:r>
            <a:r>
              <a:rPr lang="en-US" dirty="0" smtClean="0"/>
              <a:t>acrocolpopexy</a:t>
            </a:r>
            <a:endParaRPr lang="en-US" dirty="0"/>
          </a:p>
        </p:txBody>
      </p:sp>
      <p:sp>
        <p:nvSpPr>
          <p:cNvPr id="3" name="Content Placeholder 2"/>
          <p:cNvSpPr>
            <a:spLocks noGrp="1"/>
          </p:cNvSpPr>
          <p:nvPr>
            <p:ph idx="1"/>
          </p:nvPr>
        </p:nvSpPr>
        <p:spPr>
          <a:xfrm>
            <a:off x="1781503" y="2133600"/>
            <a:ext cx="7076747" cy="1718201"/>
          </a:xfrm>
        </p:spPr>
        <p:txBody>
          <a:bodyPr>
            <a:normAutofit/>
          </a:bodyPr>
          <a:lstStyle/>
          <a:p>
            <a:r>
              <a:rPr lang="en-US" dirty="0" smtClean="0"/>
              <a:t>Nygaard (</a:t>
            </a:r>
            <a:r>
              <a:rPr lang="en-US" dirty="0" err="1" smtClean="0"/>
              <a:t>Syst</a:t>
            </a:r>
            <a:r>
              <a:rPr lang="en-US" dirty="0" smtClean="0"/>
              <a:t> review) 78-100% Apical success</a:t>
            </a:r>
          </a:p>
          <a:p>
            <a:r>
              <a:rPr lang="en-US" dirty="0" smtClean="0"/>
              <a:t>CARE trial 2 year follow up 95% apical success with 4 % re-operation</a:t>
            </a:r>
          </a:p>
          <a:p>
            <a:pPr marL="0" indent="0">
              <a:buNone/>
            </a:pPr>
            <a:endParaRPr lang="en-US" dirty="0"/>
          </a:p>
          <a:p>
            <a:endParaRPr lang="en-US" dirty="0"/>
          </a:p>
        </p:txBody>
      </p:sp>
      <p:sp>
        <p:nvSpPr>
          <p:cNvPr id="4" name="TextBox 3"/>
          <p:cNvSpPr txBox="1"/>
          <p:nvPr/>
        </p:nvSpPr>
        <p:spPr>
          <a:xfrm>
            <a:off x="2698179" y="5996624"/>
            <a:ext cx="5948588" cy="523220"/>
          </a:xfrm>
          <a:prstGeom prst="rect">
            <a:avLst/>
          </a:prstGeom>
          <a:noFill/>
        </p:spPr>
        <p:txBody>
          <a:bodyPr wrap="none" rtlCol="0">
            <a:spAutoFit/>
          </a:bodyPr>
          <a:lstStyle/>
          <a:p>
            <a:r>
              <a:rPr lang="en-US" sz="1400" dirty="0"/>
              <a:t>Nygaard IE, </a:t>
            </a:r>
            <a:r>
              <a:rPr lang="en-US" sz="1400" dirty="0" err="1"/>
              <a:t>McCreery</a:t>
            </a:r>
            <a:r>
              <a:rPr lang="en-US" sz="1400" dirty="0"/>
              <a:t> R, Brubaker L et al </a:t>
            </a:r>
            <a:r>
              <a:rPr lang="en-US" sz="1400" dirty="0" smtClean="0"/>
              <a:t>Obstet Gynecol. 2004;104</a:t>
            </a:r>
            <a:r>
              <a:rPr lang="en-US" sz="1400" dirty="0"/>
              <a:t>(4):805–823</a:t>
            </a:r>
          </a:p>
          <a:p>
            <a:r>
              <a:rPr lang="en-US" sz="1400" dirty="0"/>
              <a:t>Brubaker L, Nygaard I, Richter HE, et </a:t>
            </a:r>
            <a:r>
              <a:rPr lang="en-US" sz="1400" dirty="0" err="1" smtClean="0"/>
              <a:t>al.Obstet</a:t>
            </a:r>
            <a:r>
              <a:rPr lang="en-US" sz="1400" dirty="0" smtClean="0"/>
              <a:t> Gynecol. 2008;112</a:t>
            </a:r>
            <a:r>
              <a:rPr lang="en-US" sz="1400" dirty="0"/>
              <a:t>:49–55. </a:t>
            </a:r>
          </a:p>
        </p:txBody>
      </p:sp>
    </p:spTree>
    <p:extLst>
      <p:ext uri="{BB962C8B-B14F-4D97-AF65-F5344CB8AC3E}">
        <p14:creationId xmlns:p14="http://schemas.microsoft.com/office/powerpoint/2010/main" val="180289160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11.44.53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2536" y="0"/>
            <a:ext cx="7288970" cy="3468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Screen Shot 2014-12-14 at 11.47.50 A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59950" y="3853253"/>
            <a:ext cx="5908484" cy="30047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6173460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11.44.53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2536" y="0"/>
            <a:ext cx="7288970" cy="3468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Screen Shot 2014-12-14 at 11.51.30 A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9364" y="3468551"/>
            <a:ext cx="8984636" cy="2509333"/>
          </a:xfrm>
          <a:prstGeom prst="rect">
            <a:avLst/>
          </a:prstGeom>
        </p:spPr>
      </p:pic>
      <p:sp>
        <p:nvSpPr>
          <p:cNvPr id="6" name="Rounded Rectangle 5"/>
          <p:cNvSpPr/>
          <p:nvPr/>
        </p:nvSpPr>
        <p:spPr>
          <a:xfrm>
            <a:off x="159364" y="4100304"/>
            <a:ext cx="8744776" cy="648870"/>
          </a:xfrm>
          <a:prstGeom prst="roundRect">
            <a:avLst/>
          </a:prstGeom>
          <a:solidFill>
            <a:schemeClr val="accent1">
              <a:alpha val="3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95803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11.44.53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2536" y="0"/>
            <a:ext cx="7288970" cy="3468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Screen Shot 2014-12-14 at 11.51.30 A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9364" y="3468552"/>
            <a:ext cx="8984636" cy="2481722"/>
          </a:xfrm>
          <a:prstGeom prst="rect">
            <a:avLst/>
          </a:prstGeom>
        </p:spPr>
      </p:pic>
      <p:sp>
        <p:nvSpPr>
          <p:cNvPr id="6" name="Rounded Rectangle 5"/>
          <p:cNvSpPr/>
          <p:nvPr/>
        </p:nvSpPr>
        <p:spPr>
          <a:xfrm>
            <a:off x="159364" y="4735367"/>
            <a:ext cx="8744776" cy="338241"/>
          </a:xfrm>
          <a:prstGeom prst="roundRect">
            <a:avLst/>
          </a:prstGeom>
          <a:solidFill>
            <a:schemeClr val="accent1">
              <a:alpha val="3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545308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11.44.53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2536" y="0"/>
            <a:ext cx="7288970" cy="3468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Screen Shot 2014-12-14 at 11.51.30 A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9364" y="3468551"/>
            <a:ext cx="8984636" cy="2509333"/>
          </a:xfrm>
          <a:prstGeom prst="rect">
            <a:avLst/>
          </a:prstGeom>
        </p:spPr>
      </p:pic>
      <p:sp>
        <p:nvSpPr>
          <p:cNvPr id="6" name="Rounded Rectangle 5"/>
          <p:cNvSpPr/>
          <p:nvPr/>
        </p:nvSpPr>
        <p:spPr>
          <a:xfrm>
            <a:off x="159364" y="5259985"/>
            <a:ext cx="8744776" cy="338241"/>
          </a:xfrm>
          <a:prstGeom prst="roundRect">
            <a:avLst/>
          </a:prstGeom>
          <a:solidFill>
            <a:schemeClr val="accent1">
              <a:alpha val="3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480425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11.44.53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2536" y="0"/>
            <a:ext cx="7288970" cy="3468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Screen Shot 2014-12-14 at 11.51.30 A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9364" y="3468552"/>
            <a:ext cx="8984636" cy="2467916"/>
          </a:xfrm>
          <a:prstGeom prst="rect">
            <a:avLst/>
          </a:prstGeom>
        </p:spPr>
      </p:pic>
      <p:sp>
        <p:nvSpPr>
          <p:cNvPr id="6" name="Rounded Rectangle 5"/>
          <p:cNvSpPr/>
          <p:nvPr/>
        </p:nvSpPr>
        <p:spPr>
          <a:xfrm>
            <a:off x="159364" y="5598226"/>
            <a:ext cx="8744776" cy="338241"/>
          </a:xfrm>
          <a:prstGeom prst="roundRect">
            <a:avLst/>
          </a:prstGeom>
          <a:solidFill>
            <a:schemeClr val="accent1">
              <a:alpha val="3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965813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dirty="0" smtClean="0"/>
              <a:t>Case Presentation</a:t>
            </a:r>
            <a:endParaRPr lang="en-US" dirty="0"/>
          </a:p>
        </p:txBody>
      </p:sp>
      <p:sp>
        <p:nvSpPr>
          <p:cNvPr id="98306" name="Content Placeholder 4"/>
          <p:cNvSpPr>
            <a:spLocks noGrp="1"/>
          </p:cNvSpPr>
          <p:nvPr>
            <p:ph sz="half" idx="1"/>
          </p:nvPr>
        </p:nvSpPr>
        <p:spPr/>
        <p:txBody>
          <a:bodyPr/>
          <a:lstStyle/>
          <a:p>
            <a:pPr>
              <a:buFontTx/>
              <a:buChar char="•"/>
            </a:pPr>
            <a:r>
              <a:rPr lang="en-US" dirty="0">
                <a:latin typeface="Arial" charset="0"/>
              </a:rPr>
              <a:t>52 year old </a:t>
            </a:r>
            <a:endParaRPr lang="en-US" dirty="0" smtClean="0">
              <a:latin typeface="Arial" charset="0"/>
            </a:endParaRPr>
          </a:p>
          <a:p>
            <a:pPr>
              <a:buFontTx/>
              <a:buChar char="•"/>
            </a:pPr>
            <a:r>
              <a:rPr lang="en-US" dirty="0" smtClean="0">
                <a:latin typeface="Arial" charset="0"/>
              </a:rPr>
              <a:t>Previous vaginal hysterectomy and </a:t>
            </a:r>
            <a:r>
              <a:rPr lang="en-US" dirty="0" err="1" smtClean="0">
                <a:latin typeface="Arial" charset="0"/>
              </a:rPr>
              <a:t>sacrospinous</a:t>
            </a:r>
            <a:r>
              <a:rPr lang="en-US" dirty="0" smtClean="0">
                <a:latin typeface="Arial" charset="0"/>
              </a:rPr>
              <a:t> fixation for prolapse</a:t>
            </a:r>
            <a:endParaRPr lang="en-US" dirty="0">
              <a:latin typeface="Arial" charset="0"/>
            </a:endParaRPr>
          </a:p>
          <a:p>
            <a:pPr>
              <a:buFontTx/>
              <a:buChar char="•"/>
            </a:pPr>
            <a:r>
              <a:rPr lang="en-US" dirty="0" smtClean="0">
                <a:latin typeface="Arial" charset="0"/>
              </a:rPr>
              <a:t>Now with stage 3 anterior and apical prolapse</a:t>
            </a:r>
          </a:p>
          <a:p>
            <a:pPr>
              <a:buFontTx/>
              <a:buChar char="•"/>
            </a:pPr>
            <a:r>
              <a:rPr lang="en-US" dirty="0" smtClean="0">
                <a:latin typeface="Arial" charset="0"/>
              </a:rPr>
              <a:t>BMI 32, smoker, IHD</a:t>
            </a:r>
            <a:endParaRPr lang="en-US" dirty="0">
              <a:latin typeface="Arial" charset="0"/>
            </a:endParaRPr>
          </a:p>
        </p:txBody>
      </p:sp>
      <p:pic>
        <p:nvPicPr>
          <p:cNvPr id="98307" name="Content Placeholder 6"/>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5429249" y="2003832"/>
            <a:ext cx="2778125" cy="4328706"/>
          </a:xfrm>
        </p:spPr>
      </p:pic>
      <p:sp>
        <p:nvSpPr>
          <p:cNvPr id="2" name="TextBox 1"/>
          <p:cNvSpPr txBox="1"/>
          <p:nvPr/>
        </p:nvSpPr>
        <p:spPr>
          <a:xfrm>
            <a:off x="811428" y="5802997"/>
            <a:ext cx="3567152" cy="646331"/>
          </a:xfrm>
          <a:prstGeom prst="rect">
            <a:avLst/>
          </a:prstGeom>
          <a:noFill/>
        </p:spPr>
        <p:txBody>
          <a:bodyPr wrap="none" rtlCol="0">
            <a:spAutoFit/>
          </a:bodyPr>
          <a:lstStyle/>
          <a:p>
            <a:r>
              <a:rPr lang="en-US" sz="3600" b="1" i="1" dirty="0" smtClean="0">
                <a:solidFill>
                  <a:srgbClr val="000090"/>
                </a:solidFill>
              </a:rPr>
              <a:t>Surgical options?</a:t>
            </a:r>
            <a:endParaRPr lang="en-US" sz="3600" b="1" i="1" dirty="0">
              <a:solidFill>
                <a:srgbClr val="000090"/>
              </a:solidFill>
            </a:endParaRPr>
          </a:p>
        </p:txBody>
      </p:sp>
    </p:spTree>
    <p:extLst>
      <p:ext uri="{BB962C8B-B14F-4D97-AF65-F5344CB8AC3E}">
        <p14:creationId xmlns:p14="http://schemas.microsoft.com/office/powerpoint/2010/main" val="363694586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9.49.01 AM.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13556" y="169332"/>
            <a:ext cx="7069666" cy="29974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2"/>
          <p:cNvSpPr txBox="1">
            <a:spLocks/>
          </p:cNvSpPr>
          <p:nvPr/>
        </p:nvSpPr>
        <p:spPr>
          <a:xfrm>
            <a:off x="1213556" y="3742266"/>
            <a:ext cx="7076747" cy="2325511"/>
          </a:xfrm>
          <a:prstGeom prst="rect">
            <a:avLst/>
          </a:prstGeom>
        </p:spPr>
        <p:txBody>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marL="0" indent="0">
              <a:buNone/>
            </a:pPr>
            <a:r>
              <a:rPr lang="en-US" dirty="0" smtClean="0">
                <a:solidFill>
                  <a:schemeClr val="accent4"/>
                </a:solidFill>
              </a:rPr>
              <a:t>Laparoscopic </a:t>
            </a:r>
            <a:r>
              <a:rPr lang="en-US" dirty="0" err="1" smtClean="0">
                <a:solidFill>
                  <a:schemeClr val="accent4"/>
                </a:solidFill>
              </a:rPr>
              <a:t>sacrocolopopexy</a:t>
            </a:r>
            <a:endParaRPr lang="en-US" dirty="0">
              <a:solidFill>
                <a:schemeClr val="accent4"/>
              </a:solidFill>
            </a:endParaRPr>
          </a:p>
          <a:p>
            <a:pPr marL="457200" lvl="1" indent="0">
              <a:buNone/>
            </a:pPr>
            <a:r>
              <a:rPr lang="en-US" dirty="0" smtClean="0"/>
              <a:t>Mean objective success 		90.5%</a:t>
            </a:r>
          </a:p>
          <a:p>
            <a:pPr marL="457200" lvl="1" indent="0">
              <a:buNone/>
            </a:pPr>
            <a:r>
              <a:rPr lang="en-US" dirty="0" smtClean="0"/>
              <a:t>Subjective success 			79-98%</a:t>
            </a:r>
          </a:p>
          <a:p>
            <a:pPr marL="457200" lvl="1" indent="0">
              <a:buNone/>
            </a:pPr>
            <a:r>
              <a:rPr lang="en-US" dirty="0" smtClean="0"/>
              <a:t>Mean re-operation rate		 5.9%</a:t>
            </a:r>
          </a:p>
          <a:p>
            <a:pPr lvl="2"/>
            <a:r>
              <a:rPr lang="en-US" dirty="0" smtClean="0"/>
              <a:t>For complications 2.9%</a:t>
            </a:r>
          </a:p>
          <a:p>
            <a:pPr lvl="2"/>
            <a:r>
              <a:rPr lang="en-US" dirty="0" smtClean="0"/>
              <a:t>For recurrence 1.8%</a:t>
            </a:r>
          </a:p>
          <a:p>
            <a:pPr lvl="2"/>
            <a:endParaRPr lang="en-US" dirty="0"/>
          </a:p>
        </p:txBody>
      </p:sp>
    </p:spTree>
    <p:extLst>
      <p:ext uri="{BB962C8B-B14F-4D97-AF65-F5344CB8AC3E}">
        <p14:creationId xmlns:p14="http://schemas.microsoft.com/office/powerpoint/2010/main" val="386725530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4-12-14 at 9.48.55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763" y="1241777"/>
            <a:ext cx="9043579" cy="5113727"/>
          </a:xfrm>
          <a:prstGeom prst="rect">
            <a:avLst/>
          </a:prstGeom>
        </p:spPr>
      </p:pic>
    </p:spTree>
    <p:extLst>
      <p:ext uri="{BB962C8B-B14F-4D97-AF65-F5344CB8AC3E}">
        <p14:creationId xmlns:p14="http://schemas.microsoft.com/office/powerpoint/2010/main" val="242008355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3" descr="Screen shot 2011-09-05 at 9.53.38 P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66669" y="719077"/>
            <a:ext cx="5426964" cy="576791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1872887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73129" y="2848976"/>
            <a:ext cx="8870871" cy="11286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p:cNvSpPr txBox="1"/>
          <p:nvPr/>
        </p:nvSpPr>
        <p:spPr>
          <a:xfrm>
            <a:off x="261938" y="4854575"/>
            <a:ext cx="8715375" cy="646113"/>
          </a:xfrm>
          <a:prstGeom prst="rect">
            <a:avLst/>
          </a:prstGeom>
          <a:solidFill>
            <a:schemeClr val="bg2"/>
          </a:solidFill>
          <a:ln>
            <a:solidFill>
              <a:schemeClr val="tx2">
                <a:lumMod val="90000"/>
                <a:lumOff val="10000"/>
              </a:schemeClr>
            </a:solidFill>
          </a:ln>
        </p:spPr>
        <p:txBody>
          <a:bodyPr>
            <a:spAutoFit/>
          </a:bodyPr>
          <a:lstStyle/>
          <a:p>
            <a:pPr>
              <a:defRPr/>
            </a:pPr>
            <a:r>
              <a:rPr lang="en-US" sz="3600" b="1" i="1" dirty="0" err="1">
                <a:solidFill>
                  <a:srgbClr val="800000"/>
                </a:solidFill>
              </a:rPr>
              <a:t>Sacrocolpopexy</a:t>
            </a:r>
            <a:r>
              <a:rPr lang="en-US" sz="3600" b="1" i="1" dirty="0">
                <a:solidFill>
                  <a:srgbClr val="800000"/>
                </a:solidFill>
              </a:rPr>
              <a:t> may be better</a:t>
            </a:r>
          </a:p>
        </p:txBody>
      </p:sp>
    </p:spTree>
    <p:extLst>
      <p:ext uri="{BB962C8B-B14F-4D97-AF65-F5344CB8AC3E}">
        <p14:creationId xmlns:p14="http://schemas.microsoft.com/office/powerpoint/2010/main" val="320667308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0688" y="1214746"/>
            <a:ext cx="8316295" cy="24319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2770" name="TextBox 2"/>
          <p:cNvSpPr txBox="1">
            <a:spLocks noChangeArrowheads="1"/>
          </p:cNvSpPr>
          <p:nvPr/>
        </p:nvSpPr>
        <p:spPr bwMode="auto">
          <a:xfrm>
            <a:off x="4498975" y="4121150"/>
            <a:ext cx="2852738"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4000" b="1">
                <a:solidFill>
                  <a:schemeClr val="accent1"/>
                </a:solidFill>
              </a:rPr>
              <a:t> </a:t>
            </a:r>
            <a:r>
              <a:rPr lang="en-US" sz="3200" b="1">
                <a:solidFill>
                  <a:schemeClr val="accent1"/>
                </a:solidFill>
              </a:rPr>
              <a:t>Laparoscopic</a:t>
            </a:r>
          </a:p>
          <a:p>
            <a:pPr algn="ctr" eaLnBrk="1" hangingPunct="1"/>
            <a:r>
              <a:rPr lang="en-US" sz="3200" b="1">
                <a:solidFill>
                  <a:schemeClr val="accent1"/>
                </a:solidFill>
              </a:rPr>
              <a:t>Sacrocolpopexy </a:t>
            </a:r>
          </a:p>
          <a:p>
            <a:pPr algn="ctr" eaLnBrk="1" hangingPunct="1"/>
            <a:r>
              <a:rPr lang="en-US" sz="3200" b="1">
                <a:solidFill>
                  <a:schemeClr val="accent1"/>
                </a:solidFill>
              </a:rPr>
              <a:t>vs </a:t>
            </a:r>
          </a:p>
          <a:p>
            <a:pPr algn="ctr" eaLnBrk="1" hangingPunct="1"/>
            <a:r>
              <a:rPr lang="en-US" sz="3200" b="1">
                <a:solidFill>
                  <a:schemeClr val="accent1"/>
                </a:solidFill>
              </a:rPr>
              <a:t>Total prolift</a:t>
            </a:r>
          </a:p>
        </p:txBody>
      </p:sp>
      <p:sp>
        <p:nvSpPr>
          <p:cNvPr id="4" name="Oval 3"/>
          <p:cNvSpPr/>
          <p:nvPr/>
        </p:nvSpPr>
        <p:spPr>
          <a:xfrm>
            <a:off x="3051175" y="3916363"/>
            <a:ext cx="5686425" cy="2698750"/>
          </a:xfrm>
          <a:prstGeom prst="ellipse">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46500683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7922" name="Rectangle 2"/>
          <p:cNvSpPr>
            <a:spLocks noGrp="1" noChangeArrowheads="1"/>
          </p:cNvSpPr>
          <p:nvPr>
            <p:ph type="title"/>
          </p:nvPr>
        </p:nvSpPr>
        <p:spPr/>
        <p:txBody>
          <a:bodyPr>
            <a:normAutofit fontScale="90000"/>
          </a:bodyPr>
          <a:lstStyle/>
          <a:p>
            <a:pPr>
              <a:defRPr/>
            </a:pPr>
            <a:r>
              <a:rPr lang="en-ZA" sz="4000">
                <a:latin typeface="Arial" charset="0"/>
              </a:rPr>
              <a:t>Objective success</a:t>
            </a:r>
            <a:br>
              <a:rPr lang="en-ZA" sz="4000">
                <a:latin typeface="Arial" charset="0"/>
              </a:rPr>
            </a:br>
            <a:r>
              <a:rPr lang="en-ZA" sz="2400">
                <a:latin typeface="Arial" charset="0"/>
              </a:rPr>
              <a:t>(POP-Q stage 0 or 1 at all sites)</a:t>
            </a:r>
            <a:endParaRPr lang="en-GB" sz="2400">
              <a:latin typeface="Arial" charset="0"/>
            </a:endParaRPr>
          </a:p>
        </p:txBody>
      </p:sp>
      <p:sp>
        <p:nvSpPr>
          <p:cNvPr id="180226" name="Rectangle 3"/>
          <p:cNvSpPr>
            <a:spLocks noGrp="1" noChangeArrowheads="1"/>
          </p:cNvSpPr>
          <p:nvPr>
            <p:ph type="body" idx="1"/>
          </p:nvPr>
        </p:nvSpPr>
        <p:spPr/>
        <p:txBody>
          <a:bodyPr/>
          <a:lstStyle/>
          <a:p>
            <a:pPr>
              <a:defRPr/>
            </a:pPr>
            <a:r>
              <a:rPr lang="en-ZA" b="1" dirty="0">
                <a:solidFill>
                  <a:srgbClr val="990000"/>
                </a:solidFill>
                <a:latin typeface="Arial" charset="0"/>
              </a:rPr>
              <a:t>TVM</a:t>
            </a:r>
          </a:p>
          <a:p>
            <a:pPr>
              <a:buFontTx/>
              <a:buNone/>
              <a:defRPr/>
            </a:pPr>
            <a:r>
              <a:rPr lang="en-ZA" dirty="0">
                <a:solidFill>
                  <a:srgbClr val="66FF99"/>
                </a:solidFill>
                <a:latin typeface="Arial" charset="0"/>
              </a:rPr>
              <a:t> 	</a:t>
            </a:r>
            <a:r>
              <a:rPr lang="en-ZA" dirty="0">
                <a:latin typeface="Arial" charset="0"/>
              </a:rPr>
              <a:t>	</a:t>
            </a:r>
            <a:r>
              <a:rPr lang="en-ZA" dirty="0" smtClean="0">
                <a:latin typeface="Arial" charset="0"/>
              </a:rPr>
              <a:t>43</a:t>
            </a:r>
            <a:r>
              <a:rPr lang="en-ZA" dirty="0">
                <a:latin typeface="Arial" charset="0"/>
              </a:rPr>
              <a:t>%</a:t>
            </a:r>
          </a:p>
          <a:p>
            <a:pPr>
              <a:defRPr/>
            </a:pPr>
            <a:r>
              <a:rPr lang="en-ZA" b="1" dirty="0">
                <a:solidFill>
                  <a:srgbClr val="990000"/>
                </a:solidFill>
                <a:latin typeface="Arial" charset="0"/>
              </a:rPr>
              <a:t>Sacrocolpopexy</a:t>
            </a:r>
          </a:p>
          <a:p>
            <a:pPr marL="457200" lvl="1" indent="0">
              <a:buFont typeface="Wingdings" charset="0"/>
              <a:buNone/>
              <a:defRPr/>
            </a:pPr>
            <a:r>
              <a:rPr lang="en-ZA" dirty="0" smtClean="0">
                <a:latin typeface="Arial" charset="0"/>
              </a:rPr>
              <a:t>	77</a:t>
            </a:r>
            <a:r>
              <a:rPr lang="en-ZA" dirty="0">
                <a:latin typeface="Arial" charset="0"/>
              </a:rPr>
              <a:t>%</a:t>
            </a:r>
          </a:p>
          <a:p>
            <a:pPr lvl="1">
              <a:defRPr/>
            </a:pPr>
            <a:endParaRPr lang="en-ZA" dirty="0">
              <a:latin typeface="Arial" charset="0"/>
            </a:endParaRPr>
          </a:p>
          <a:p>
            <a:pPr lvl="1">
              <a:defRPr/>
            </a:pPr>
            <a:endParaRPr lang="en-GB" dirty="0">
              <a:latin typeface="Arial" charset="0"/>
            </a:endParaRPr>
          </a:p>
        </p:txBody>
      </p:sp>
    </p:spTree>
    <p:extLst>
      <p:ext uri="{BB962C8B-B14F-4D97-AF65-F5344CB8AC3E}">
        <p14:creationId xmlns:p14="http://schemas.microsoft.com/office/powerpoint/2010/main" val="344967944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3346" name="Rectangle 2"/>
          <p:cNvSpPr>
            <a:spLocks noGrp="1" noChangeArrowheads="1"/>
          </p:cNvSpPr>
          <p:nvPr>
            <p:ph type="ctrTitle"/>
          </p:nvPr>
        </p:nvSpPr>
        <p:spPr>
          <a:xfrm>
            <a:off x="420688" y="449263"/>
            <a:ext cx="7808912" cy="1087437"/>
          </a:xfrm>
        </p:spPr>
        <p:txBody>
          <a:bodyPr/>
          <a:lstStyle/>
          <a:p>
            <a:pPr>
              <a:defRPr/>
            </a:pPr>
            <a:endParaRPr lang="en-US">
              <a:latin typeface="Arial" charset="0"/>
            </a:endParaRPr>
          </a:p>
        </p:txBody>
      </p:sp>
      <p:sp>
        <p:nvSpPr>
          <p:cNvPr id="953347" name="Rectangle 3"/>
          <p:cNvSpPr>
            <a:spLocks noGrp="1" noChangeArrowheads="1"/>
          </p:cNvSpPr>
          <p:nvPr>
            <p:ph type="subTitle" idx="1"/>
          </p:nvPr>
        </p:nvSpPr>
        <p:spPr>
          <a:xfrm>
            <a:off x="476250" y="1531938"/>
            <a:ext cx="7753350" cy="485775"/>
          </a:xfrm>
        </p:spPr>
        <p:txBody>
          <a:bodyPr/>
          <a:lstStyle/>
          <a:p>
            <a:pPr>
              <a:defRPr/>
            </a:pPr>
            <a:endParaRPr lang="en-US">
              <a:latin typeface="Arial" charset="0"/>
            </a:endParaRPr>
          </a:p>
        </p:txBody>
      </p:sp>
      <p:pic>
        <p:nvPicPr>
          <p:cNvPr id="95334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313" y="333375"/>
            <a:ext cx="8713787" cy="546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Oval 1"/>
          <p:cNvSpPr/>
          <p:nvPr/>
        </p:nvSpPr>
        <p:spPr>
          <a:xfrm>
            <a:off x="317500" y="4260850"/>
            <a:ext cx="8326438" cy="717550"/>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04467873"/>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02004-07-07_0005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90170" y="2036706"/>
            <a:ext cx="3125787"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l="12695" t="1234" r="5222" b="59763"/>
          <a:stretch/>
        </p:blipFill>
        <p:spPr>
          <a:xfrm>
            <a:off x="386217" y="342844"/>
            <a:ext cx="3572703" cy="27244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rcRect b="21794"/>
          <a:stretch>
            <a:fillRect/>
          </a:stretch>
        </p:blipFill>
        <p:spPr bwMode="auto">
          <a:xfrm>
            <a:off x="650876" y="3660719"/>
            <a:ext cx="3884998" cy="306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609609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475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4442423"/>
            <a:ext cx="9144000" cy="63247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71475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3669372"/>
            <a:ext cx="9144000" cy="57626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50825" y="220892"/>
            <a:ext cx="8893175" cy="305106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TextBox 1"/>
          <p:cNvSpPr txBox="1">
            <a:spLocks noChangeArrowheads="1"/>
          </p:cNvSpPr>
          <p:nvPr/>
        </p:nvSpPr>
        <p:spPr bwMode="auto">
          <a:xfrm>
            <a:off x="342900" y="5314285"/>
            <a:ext cx="8610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b="1" i="1" dirty="0">
                <a:solidFill>
                  <a:srgbClr val="FF0000"/>
                </a:solidFill>
              </a:rPr>
              <a:t>Re-operation for complications	           1.9%			4.8%                                 7.2%</a:t>
            </a:r>
          </a:p>
        </p:txBody>
      </p:sp>
    </p:spTree>
    <p:extLst>
      <p:ext uri="{BB962C8B-B14F-4D97-AF65-F5344CB8AC3E}">
        <p14:creationId xmlns:p14="http://schemas.microsoft.com/office/powerpoint/2010/main" val="1008895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rs-form-a-pattern-on-the-abdomen-of-a-young-woman-in-Benin-where-such-ritual-markings-may-be-endured-at-young-ag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9921" y="3655535"/>
            <a:ext cx="4079454" cy="3059590"/>
          </a:xfrm>
          <a:prstGeom prst="rect">
            <a:avLst/>
          </a:prstGeom>
        </p:spPr>
      </p:pic>
      <p:pic>
        <p:nvPicPr>
          <p:cNvPr id="4" name="Picture 3"/>
          <p:cNvPicPr>
            <a:picLocks noChangeAspect="1"/>
          </p:cNvPicPr>
          <p:nvPr/>
        </p:nvPicPr>
        <p:blipFill>
          <a:blip r:embed="rId4"/>
          <a:stretch>
            <a:fillRect/>
          </a:stretch>
        </p:blipFill>
        <p:spPr>
          <a:xfrm>
            <a:off x="155574" y="0"/>
            <a:ext cx="7077537" cy="4278429"/>
          </a:xfrm>
          <a:prstGeom prst="rect">
            <a:avLst/>
          </a:prstGeom>
        </p:spPr>
      </p:pic>
    </p:spTree>
    <p:extLst>
      <p:ext uri="{BB962C8B-B14F-4D97-AF65-F5344CB8AC3E}">
        <p14:creationId xmlns:p14="http://schemas.microsoft.com/office/powerpoint/2010/main" val="87494452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5987814"/>
          </a:xfrm>
          <a:prstGeom prst="rect">
            <a:avLst/>
          </a:prstGeom>
        </p:spPr>
      </p:pic>
    </p:spTree>
    <p:extLst>
      <p:ext uri="{BB962C8B-B14F-4D97-AF65-F5344CB8AC3E}">
        <p14:creationId xmlns:p14="http://schemas.microsoft.com/office/powerpoint/2010/main" val="35581798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54168" y="1549262"/>
            <a:ext cx="3958436" cy="21496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2889250" y="730250"/>
            <a:ext cx="3132438" cy="707886"/>
          </a:xfrm>
          <a:prstGeom prst="rect">
            <a:avLst/>
          </a:prstGeom>
          <a:noFill/>
        </p:spPr>
        <p:txBody>
          <a:bodyPr wrap="none" rtlCol="0">
            <a:spAutoFit/>
          </a:bodyPr>
          <a:lstStyle/>
          <a:p>
            <a:r>
              <a:rPr lang="en-US" sz="4000" dirty="0" smtClean="0"/>
              <a:t>Complications</a:t>
            </a:r>
            <a:r>
              <a:rPr lang="en-US" dirty="0" smtClean="0"/>
              <a:t> </a:t>
            </a:r>
            <a:endParaRPr lang="en-US" dirty="0"/>
          </a:p>
        </p:txBody>
      </p:sp>
      <p:sp useBgFill="1">
        <p:nvSpPr>
          <p:cNvPr id="4" name="TextBox 3"/>
          <p:cNvSpPr txBox="1"/>
          <p:nvPr/>
        </p:nvSpPr>
        <p:spPr>
          <a:xfrm>
            <a:off x="381000" y="4143375"/>
            <a:ext cx="2599389" cy="2308324"/>
          </a:xfrm>
          <a:prstGeom prst="rect">
            <a:avLst/>
          </a:prstGeom>
          <a:ln>
            <a:solidFill>
              <a:schemeClr val="tx1"/>
            </a:solidFill>
          </a:ln>
        </p:spPr>
        <p:txBody>
          <a:bodyPr wrap="none" rtlCol="0">
            <a:spAutoFit/>
          </a:bodyPr>
          <a:lstStyle/>
          <a:p>
            <a:r>
              <a:rPr lang="en-US" sz="2400" u="sng" dirty="0" smtClean="0"/>
              <a:t>Sacrocolpopexy</a:t>
            </a:r>
          </a:p>
          <a:p>
            <a:r>
              <a:rPr lang="en-US" sz="2400" dirty="0" smtClean="0"/>
              <a:t>Bowel injury</a:t>
            </a:r>
          </a:p>
          <a:p>
            <a:r>
              <a:rPr lang="en-US" sz="2400" dirty="0" smtClean="0"/>
              <a:t>Ileus</a:t>
            </a:r>
          </a:p>
          <a:p>
            <a:r>
              <a:rPr lang="en-US" sz="2400" dirty="0" smtClean="0"/>
              <a:t>Osteomyelitis</a:t>
            </a:r>
          </a:p>
          <a:p>
            <a:r>
              <a:rPr lang="en-US" sz="2400" dirty="0" smtClean="0"/>
              <a:t>Bladder injury</a:t>
            </a:r>
          </a:p>
          <a:p>
            <a:r>
              <a:rPr lang="en-US" sz="2400" dirty="0" smtClean="0"/>
              <a:t>Longer </a:t>
            </a:r>
            <a:r>
              <a:rPr lang="en-US" sz="2400" dirty="0" err="1" smtClean="0"/>
              <a:t>anaesthesia</a:t>
            </a:r>
            <a:endParaRPr lang="en-US" sz="2400" dirty="0"/>
          </a:p>
        </p:txBody>
      </p:sp>
      <p:sp>
        <p:nvSpPr>
          <p:cNvPr id="5" name="TextBox 4"/>
          <p:cNvSpPr txBox="1"/>
          <p:nvPr/>
        </p:nvSpPr>
        <p:spPr>
          <a:xfrm>
            <a:off x="5379472" y="4206875"/>
            <a:ext cx="2864887" cy="2308324"/>
          </a:xfrm>
          <a:prstGeom prst="rect">
            <a:avLst/>
          </a:prstGeom>
          <a:noFill/>
          <a:ln>
            <a:solidFill>
              <a:schemeClr val="tx1"/>
            </a:solidFill>
          </a:ln>
        </p:spPr>
        <p:txBody>
          <a:bodyPr wrap="none" rtlCol="0">
            <a:spAutoFit/>
          </a:bodyPr>
          <a:lstStyle/>
          <a:p>
            <a:r>
              <a:rPr lang="en-US" sz="2400" u="sng" dirty="0" smtClean="0"/>
              <a:t>Vaginal native tissue/ </a:t>
            </a:r>
          </a:p>
          <a:p>
            <a:r>
              <a:rPr lang="en-US" sz="2400" u="sng" dirty="0" smtClean="0"/>
              <a:t>mesh surgery</a:t>
            </a:r>
          </a:p>
          <a:p>
            <a:r>
              <a:rPr lang="en-US" sz="2400" dirty="0" smtClean="0"/>
              <a:t>Erosion</a:t>
            </a:r>
          </a:p>
          <a:p>
            <a:r>
              <a:rPr lang="en-US" sz="2400" dirty="0" smtClean="0"/>
              <a:t>Higher failure rate</a:t>
            </a:r>
          </a:p>
          <a:p>
            <a:r>
              <a:rPr lang="en-US" sz="2400" dirty="0" smtClean="0"/>
              <a:t>Vaginal pain</a:t>
            </a:r>
          </a:p>
          <a:p>
            <a:r>
              <a:rPr lang="en-US" sz="2400" dirty="0" smtClean="0"/>
              <a:t>Sexual dysfunction</a:t>
            </a:r>
            <a:endParaRPr lang="en-US" sz="2400" dirty="0"/>
          </a:p>
        </p:txBody>
      </p:sp>
    </p:spTree>
    <p:extLst>
      <p:ext uri="{BB962C8B-B14F-4D97-AF65-F5344CB8AC3E}">
        <p14:creationId xmlns:p14="http://schemas.microsoft.com/office/powerpoint/2010/main" val="233137821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9.08.55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64038" y="0"/>
            <a:ext cx="7524750" cy="2008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ontent Placeholder 2"/>
          <p:cNvSpPr txBox="1">
            <a:spLocks/>
          </p:cNvSpPr>
          <p:nvPr/>
        </p:nvSpPr>
        <p:spPr>
          <a:xfrm>
            <a:off x="679600" y="2381806"/>
            <a:ext cx="7661662" cy="3097695"/>
          </a:xfrm>
          <a:prstGeom prst="rect">
            <a:avLst/>
          </a:prstGeom>
        </p:spPr>
        <p:txBody>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marL="0" indent="0">
              <a:buNone/>
            </a:pPr>
            <a:r>
              <a:rPr lang="en-US" dirty="0" smtClean="0">
                <a:solidFill>
                  <a:schemeClr val="accent4"/>
                </a:solidFill>
              </a:rPr>
              <a:t>(N=249)</a:t>
            </a:r>
            <a:endParaRPr lang="en-US" dirty="0">
              <a:solidFill>
                <a:schemeClr val="accent4"/>
              </a:solidFill>
            </a:endParaRPr>
          </a:p>
          <a:p>
            <a:pPr marL="457200" lvl="1" indent="0">
              <a:buNone/>
            </a:pPr>
            <a:r>
              <a:rPr lang="en-US" sz="2000" dirty="0" smtClean="0"/>
              <a:t>Bladder injury 			0.4%</a:t>
            </a:r>
          </a:p>
          <a:p>
            <a:pPr marL="457200" lvl="1" indent="0">
              <a:buNone/>
            </a:pPr>
            <a:r>
              <a:rPr lang="en-US" sz="2000" dirty="0" smtClean="0"/>
              <a:t>Ureter injury				0%</a:t>
            </a:r>
          </a:p>
          <a:p>
            <a:pPr marL="457200" lvl="1" indent="0">
              <a:buNone/>
            </a:pPr>
            <a:r>
              <a:rPr lang="en-US" sz="2000" dirty="0" smtClean="0"/>
              <a:t>Bowel injury 				1.2%</a:t>
            </a:r>
          </a:p>
          <a:p>
            <a:pPr marL="457200" lvl="1" indent="0">
              <a:buNone/>
            </a:pPr>
            <a:r>
              <a:rPr lang="en-US" sz="2000" dirty="0" smtClean="0"/>
              <a:t>Vascular injury			0.8%</a:t>
            </a:r>
          </a:p>
          <a:p>
            <a:pPr marL="457200" lvl="1" indent="0">
              <a:buNone/>
            </a:pPr>
            <a:r>
              <a:rPr lang="en-US" sz="2000" dirty="0" smtClean="0"/>
              <a:t>EBL&gt;500ml				0%</a:t>
            </a:r>
          </a:p>
          <a:p>
            <a:pPr marL="457200" lvl="1" indent="0">
              <a:buNone/>
            </a:pPr>
            <a:r>
              <a:rPr lang="en-US" sz="2000" dirty="0" smtClean="0"/>
              <a:t>Pelvic Abscess			0.8%</a:t>
            </a:r>
          </a:p>
          <a:p>
            <a:pPr marL="457200" lvl="1" indent="0">
              <a:buNone/>
            </a:pPr>
            <a:r>
              <a:rPr lang="en-US" sz="2000" dirty="0" smtClean="0"/>
              <a:t>Osteomyelitis			0%</a:t>
            </a:r>
          </a:p>
          <a:p>
            <a:pPr marL="457200" lvl="1" indent="0">
              <a:buNone/>
            </a:pPr>
            <a:r>
              <a:rPr lang="en-US" sz="2000" dirty="0" smtClean="0"/>
              <a:t>Ileus				0.8%</a:t>
            </a:r>
          </a:p>
          <a:p>
            <a:pPr marL="457200" lvl="1" indent="0">
              <a:buNone/>
            </a:pPr>
            <a:r>
              <a:rPr lang="en-US" sz="2000" dirty="0" smtClean="0"/>
              <a:t>Neurologic injury			3.6%</a:t>
            </a:r>
          </a:p>
          <a:p>
            <a:pPr marL="457200" lvl="1" indent="0">
              <a:buNone/>
            </a:pPr>
            <a:r>
              <a:rPr lang="en-US" sz="2000" dirty="0" smtClean="0"/>
              <a:t>Mesh exposure			2.4%</a:t>
            </a:r>
            <a:endParaRPr lang="en-US" sz="2000" dirty="0"/>
          </a:p>
        </p:txBody>
      </p:sp>
    </p:spTree>
    <p:extLst>
      <p:ext uri="{BB962C8B-B14F-4D97-AF65-F5344CB8AC3E}">
        <p14:creationId xmlns:p14="http://schemas.microsoft.com/office/powerpoint/2010/main" val="353261028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Abdominal approach to uterine prolapse</a:t>
            </a:r>
            <a:endParaRPr lang="en-US" dirty="0"/>
          </a:p>
        </p:txBody>
      </p:sp>
      <p:sp>
        <p:nvSpPr>
          <p:cNvPr id="3" name="Content Placeholder 2"/>
          <p:cNvSpPr>
            <a:spLocks noGrp="1"/>
          </p:cNvSpPr>
          <p:nvPr>
            <p:ph idx="1"/>
          </p:nvPr>
        </p:nvSpPr>
        <p:spPr>
          <a:xfrm>
            <a:off x="1280707" y="2652367"/>
            <a:ext cx="7076747" cy="2302746"/>
          </a:xfrm>
        </p:spPr>
        <p:txBody>
          <a:bodyPr>
            <a:normAutofit/>
          </a:bodyPr>
          <a:lstStyle/>
          <a:p>
            <a:r>
              <a:rPr lang="en-US" dirty="0" err="1" smtClean="0"/>
              <a:t>Sacrohysteropexy</a:t>
            </a:r>
            <a:endParaRPr lang="en-US" dirty="0" smtClean="0"/>
          </a:p>
          <a:p>
            <a:r>
              <a:rPr lang="en-US" dirty="0" smtClean="0"/>
              <a:t>Total </a:t>
            </a:r>
            <a:r>
              <a:rPr lang="en-US" dirty="0" err="1" smtClean="0"/>
              <a:t>Hyst</a:t>
            </a:r>
            <a:r>
              <a:rPr lang="en-US" dirty="0" smtClean="0"/>
              <a:t>  and </a:t>
            </a:r>
            <a:r>
              <a:rPr lang="en-US" dirty="0" err="1" smtClean="0"/>
              <a:t>sacrocolpopexy</a:t>
            </a:r>
            <a:endParaRPr lang="en-US" dirty="0" smtClean="0"/>
          </a:p>
          <a:p>
            <a:r>
              <a:rPr lang="en-US" dirty="0" err="1" smtClean="0"/>
              <a:t>Supracervical</a:t>
            </a:r>
            <a:r>
              <a:rPr lang="en-US" dirty="0" smtClean="0"/>
              <a:t> </a:t>
            </a:r>
            <a:r>
              <a:rPr lang="en-US" dirty="0" err="1" smtClean="0"/>
              <a:t>Hyst</a:t>
            </a:r>
            <a:r>
              <a:rPr lang="en-US" dirty="0" smtClean="0"/>
              <a:t> and </a:t>
            </a:r>
            <a:r>
              <a:rPr lang="en-US" dirty="0" err="1" smtClean="0"/>
              <a:t>sacrocolpopexy</a:t>
            </a:r>
            <a:endParaRPr lang="en-US" dirty="0" smtClean="0"/>
          </a:p>
        </p:txBody>
      </p:sp>
      <p:pic>
        <p:nvPicPr>
          <p:cNvPr id="4" name="Picture 3" descr="Screen Shot 2015-10-30 at 10.09.47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424644412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Sacrohysteropexy</a:t>
            </a:r>
            <a:endParaRPr lang="en-US" dirty="0"/>
          </a:p>
        </p:txBody>
      </p:sp>
      <p:pic>
        <p:nvPicPr>
          <p:cNvPr id="3" name="Picture 2" descr="Screen Shot 2013-09-23 at 11.19.57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68787" y="2926226"/>
            <a:ext cx="3945561" cy="3176659"/>
          </a:xfrm>
          <a:prstGeom prst="rect">
            <a:avLst/>
          </a:prstGeom>
        </p:spPr>
      </p:pic>
      <p:pic>
        <p:nvPicPr>
          <p:cNvPr id="4" name="Picture 3" descr="Screen Shot 2013-09-23 at 11.19.53 A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905" y="2926226"/>
            <a:ext cx="4273917" cy="2913336"/>
          </a:xfrm>
          <a:prstGeom prst="rect">
            <a:avLst/>
          </a:prstGeom>
        </p:spPr>
      </p:pic>
    </p:spTree>
    <p:extLst>
      <p:ext uri="{BB962C8B-B14F-4D97-AF65-F5344CB8AC3E}">
        <p14:creationId xmlns:p14="http://schemas.microsoft.com/office/powerpoint/2010/main" val="263415144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52500" y="-1"/>
            <a:ext cx="7369504" cy="35127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Screen Shot 2013-09-24 at 11.34.09 A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2879443"/>
            <a:ext cx="9084800" cy="3455933"/>
          </a:xfrm>
          <a:prstGeom prst="rect">
            <a:avLst/>
          </a:prstGeom>
        </p:spPr>
      </p:pic>
      <p:sp>
        <p:nvSpPr>
          <p:cNvPr id="4" name="Oval 3"/>
          <p:cNvSpPr/>
          <p:nvPr/>
        </p:nvSpPr>
        <p:spPr>
          <a:xfrm>
            <a:off x="4648531" y="4241243"/>
            <a:ext cx="1043251" cy="2574643"/>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7322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for SCP</a:t>
            </a:r>
            <a:endParaRPr lang="en-US" dirty="0"/>
          </a:p>
        </p:txBody>
      </p:sp>
      <p:sp>
        <p:nvSpPr>
          <p:cNvPr id="3" name="Content Placeholder 2"/>
          <p:cNvSpPr>
            <a:spLocks noGrp="1"/>
          </p:cNvSpPr>
          <p:nvPr>
            <p:ph idx="1"/>
          </p:nvPr>
        </p:nvSpPr>
        <p:spPr>
          <a:xfrm>
            <a:off x="885033" y="2477247"/>
            <a:ext cx="7076747" cy="3992563"/>
          </a:xfrm>
        </p:spPr>
        <p:txBody>
          <a:bodyPr/>
          <a:lstStyle/>
          <a:p>
            <a:r>
              <a:rPr lang="en-US" dirty="0" smtClean="0"/>
              <a:t>History and data are on the side of the Laparoscopic </a:t>
            </a:r>
          </a:p>
          <a:p>
            <a:r>
              <a:rPr lang="en-US" dirty="0" smtClean="0"/>
              <a:t>Higher success</a:t>
            </a:r>
          </a:p>
          <a:p>
            <a:r>
              <a:rPr lang="en-US" dirty="0" smtClean="0"/>
              <a:t>Probably lower complication rates</a:t>
            </a:r>
          </a:p>
          <a:p>
            <a:r>
              <a:rPr lang="en-US" dirty="0" smtClean="0"/>
              <a:t>Not a quick fix or short –cut but requires skill</a:t>
            </a:r>
          </a:p>
          <a:p>
            <a:endParaRPr lang="en-US" dirty="0"/>
          </a:p>
        </p:txBody>
      </p:sp>
      <p:pic>
        <p:nvPicPr>
          <p:cNvPr id="4" name="Picture 3" descr="Screen Shot 2015-10-30 at 10.09.47 PM.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39525232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p:cNvPicPr>
            <a:picLocks noChangeAspect="1"/>
          </p:cNvPicPr>
          <p:nvPr/>
        </p:nvPicPr>
        <p:blipFill>
          <a:blip r:embed="rId3" cstate="email">
            <a:extLst>
              <a:ext uri="{28A0092B-C50C-407E-A947-70E740481C1C}">
                <a14:useLocalDpi xmlns:a14="http://schemas.microsoft.com/office/drawing/2010/main"/>
              </a:ext>
            </a:extLst>
          </a:blip>
          <a:srcRect t="6371"/>
          <a:stretch>
            <a:fillRect/>
          </a:stretch>
        </p:blipFill>
        <p:spPr bwMode="auto">
          <a:xfrm>
            <a:off x="1003300" y="436563"/>
            <a:ext cx="7124700" cy="642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TextBox 2"/>
          <p:cNvSpPr txBox="1">
            <a:spLocks noChangeArrowheads="1"/>
          </p:cNvSpPr>
          <p:nvPr/>
        </p:nvSpPr>
        <p:spPr bwMode="auto">
          <a:xfrm>
            <a:off x="2365375" y="6389688"/>
            <a:ext cx="833438"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a:t>Lap SCP</a:t>
            </a:r>
          </a:p>
        </p:txBody>
      </p:sp>
      <p:sp>
        <p:nvSpPr>
          <p:cNvPr id="4" name="TextBox 3"/>
          <p:cNvSpPr txBox="1"/>
          <p:nvPr/>
        </p:nvSpPr>
        <p:spPr>
          <a:xfrm>
            <a:off x="3752850" y="6389688"/>
            <a:ext cx="539750" cy="338137"/>
          </a:xfrm>
          <a:prstGeom prst="rect">
            <a:avLst/>
          </a:prstGeom>
          <a:solidFill>
            <a:schemeClr val="bg1"/>
          </a:solidFill>
        </p:spPr>
        <p:txBody>
          <a:bodyPr wrap="none">
            <a:spAutoFit/>
          </a:bodyPr>
          <a:lstStyle/>
          <a:p>
            <a:pPr>
              <a:defRPr/>
            </a:pPr>
            <a:r>
              <a:rPr lang="en-US" sz="1600" b="1" dirty="0">
                <a:solidFill>
                  <a:schemeClr val="accent5"/>
                </a:solidFill>
              </a:rPr>
              <a:t>TAH</a:t>
            </a:r>
          </a:p>
        </p:txBody>
      </p:sp>
      <p:sp>
        <p:nvSpPr>
          <p:cNvPr id="41988" name="TextBox 4"/>
          <p:cNvSpPr txBox="1">
            <a:spLocks noChangeArrowheads="1"/>
          </p:cNvSpPr>
          <p:nvPr/>
        </p:nvSpPr>
        <p:spPr bwMode="auto">
          <a:xfrm>
            <a:off x="5011738" y="6389688"/>
            <a:ext cx="923925"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b="1">
                <a:solidFill>
                  <a:srgbClr val="000090"/>
                </a:solidFill>
              </a:rPr>
              <a:t>Vag hyst</a:t>
            </a:r>
          </a:p>
        </p:txBody>
      </p:sp>
      <p:sp>
        <p:nvSpPr>
          <p:cNvPr id="41989" name="TextBox 5"/>
          <p:cNvSpPr txBox="1">
            <a:spLocks noChangeArrowheads="1"/>
          </p:cNvSpPr>
          <p:nvPr/>
        </p:nvSpPr>
        <p:spPr bwMode="auto">
          <a:xfrm>
            <a:off x="6392863" y="6389688"/>
            <a:ext cx="1895475"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b="1">
                <a:solidFill>
                  <a:srgbClr val="FF003C"/>
                </a:solidFill>
              </a:rPr>
              <a:t>Ovarian Cystectomy</a:t>
            </a:r>
          </a:p>
        </p:txBody>
      </p:sp>
      <p:sp>
        <p:nvSpPr>
          <p:cNvPr id="9" name="Rectangle 8"/>
          <p:cNvSpPr/>
          <p:nvPr/>
        </p:nvSpPr>
        <p:spPr>
          <a:xfrm>
            <a:off x="1003300" y="2211388"/>
            <a:ext cx="334963" cy="21717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 name="TextBox 10"/>
          <p:cNvSpPr txBox="1"/>
          <p:nvPr/>
        </p:nvSpPr>
        <p:spPr>
          <a:xfrm>
            <a:off x="3389313" y="6019800"/>
            <a:ext cx="2905125" cy="369888"/>
          </a:xfrm>
          <a:prstGeom prst="rect">
            <a:avLst/>
          </a:prstGeom>
          <a:solidFill>
            <a:schemeClr val="accent6">
              <a:lumMod val="10000"/>
              <a:lumOff val="90000"/>
            </a:schemeClr>
          </a:solidFill>
        </p:spPr>
        <p:txBody>
          <a:bodyPr>
            <a:spAutoFit/>
          </a:bodyPr>
          <a:lstStyle/>
          <a:p>
            <a:pPr>
              <a:defRPr/>
            </a:pPr>
            <a:endParaRPr lang="en-US" dirty="0"/>
          </a:p>
        </p:txBody>
      </p:sp>
      <p:sp>
        <p:nvSpPr>
          <p:cNvPr id="41992" name="TextBox 1"/>
          <p:cNvSpPr txBox="1">
            <a:spLocks noChangeArrowheads="1"/>
          </p:cNvSpPr>
          <p:nvPr/>
        </p:nvSpPr>
        <p:spPr bwMode="auto">
          <a:xfrm flipH="1">
            <a:off x="1746250" y="147638"/>
            <a:ext cx="6381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b="1">
                <a:solidFill>
                  <a:schemeClr val="tx2"/>
                </a:solidFill>
              </a:rPr>
              <a:t>Laparoscopic sacrocolpopexy: The Learning Curve</a:t>
            </a:r>
          </a:p>
        </p:txBody>
      </p:sp>
    </p:spTree>
    <p:extLst>
      <p:ext uri="{BB962C8B-B14F-4D97-AF65-F5344CB8AC3E}">
        <p14:creationId xmlns:p14="http://schemas.microsoft.com/office/powerpoint/2010/main" val="260051828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1639973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Retroperitoneum</a:t>
            </a:r>
            <a:r>
              <a:rPr lang="en-US" dirty="0" smtClean="0"/>
              <a:t> and promontory</a:t>
            </a:r>
            <a:endParaRPr lang="en-US" dirty="0"/>
          </a:p>
        </p:txBody>
      </p:sp>
      <p:pic>
        <p:nvPicPr>
          <p:cNvPr id="4"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03751" y="2025689"/>
            <a:ext cx="5123277" cy="46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69465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b="18480"/>
          <a:stretch/>
        </p:blipFill>
        <p:spPr>
          <a:xfrm>
            <a:off x="189650" y="263322"/>
            <a:ext cx="8790126" cy="6288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71052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10-30 at 9.18.45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5449" y="216454"/>
            <a:ext cx="6263161" cy="3131375"/>
          </a:xfrm>
          <a:prstGeom prst="rect">
            <a:avLst/>
          </a:prstGeom>
        </p:spPr>
      </p:pic>
      <p:pic>
        <p:nvPicPr>
          <p:cNvPr id="3" name="Picture 2" descr="Screen Shot 2015-10-30 at 9.22.46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7369" y="3881751"/>
            <a:ext cx="8339950" cy="23521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8273545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1" descr="Screen Shot 2013-04-07 at 11.25.14 A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2188" y="831850"/>
            <a:ext cx="4891087"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779995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1" descr="Screen Shot 2013-04-07 at 11.25.19 A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39913" y="436563"/>
            <a:ext cx="5619750" cy="642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831121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1" descr="Screen Shot 2013-04-07 at 11.25.52 A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a:off x="1148557" y="831056"/>
            <a:ext cx="6858000" cy="519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28355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4-12-14 at 1.26.43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222" y="983721"/>
            <a:ext cx="7303056" cy="5086718"/>
          </a:xfrm>
          <a:prstGeom prst="rect">
            <a:avLst/>
          </a:prstGeom>
        </p:spPr>
      </p:pic>
    </p:spTree>
    <p:extLst>
      <p:ext uri="{BB962C8B-B14F-4D97-AF65-F5344CB8AC3E}">
        <p14:creationId xmlns:p14="http://schemas.microsoft.com/office/powerpoint/2010/main" val="74339385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4-12-14 at 1.26.43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4154" y="568083"/>
            <a:ext cx="7897671" cy="5697155"/>
          </a:xfrm>
          <a:prstGeom prst="rect">
            <a:avLst/>
          </a:prstGeom>
        </p:spPr>
      </p:pic>
    </p:spTree>
    <p:extLst>
      <p:ext uri="{BB962C8B-B14F-4D97-AF65-F5344CB8AC3E}">
        <p14:creationId xmlns:p14="http://schemas.microsoft.com/office/powerpoint/2010/main" val="424131248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590800" y="977900"/>
            <a:ext cx="39624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Screen Shot 2015-10-30 at 10.09.47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328379625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2-14 at 1.14.19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1556" y="2638778"/>
            <a:ext cx="8169760" cy="4002494"/>
          </a:xfrm>
          <a:prstGeom prst="rect">
            <a:avLst/>
          </a:prstGeom>
        </p:spPr>
      </p:pic>
      <p:pic>
        <p:nvPicPr>
          <p:cNvPr id="4" name="Picture 3" descr="Screen Shot 2014-12-14 at 1.19.41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83444" y="141111"/>
            <a:ext cx="5226769" cy="2398889"/>
          </a:xfrm>
          <a:prstGeom prst="rect">
            <a:avLst/>
          </a:prstGeom>
        </p:spPr>
      </p:pic>
    </p:spTree>
    <p:extLst>
      <p:ext uri="{BB962C8B-B14F-4D97-AF65-F5344CB8AC3E}">
        <p14:creationId xmlns:p14="http://schemas.microsoft.com/office/powerpoint/2010/main" val="300787395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ebinar 1 sacral promontory.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871849"/>
            <a:ext cx="9144000" cy="5143500"/>
          </a:xfrm>
          <a:prstGeom prst="rect">
            <a:avLst/>
          </a:prstGeom>
        </p:spPr>
      </p:pic>
    </p:spTree>
    <p:extLst>
      <p:ext uri="{BB962C8B-B14F-4D97-AF65-F5344CB8AC3E}">
        <p14:creationId xmlns:p14="http://schemas.microsoft.com/office/powerpoint/2010/main" val="113303090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ebinar 2 sacral promontory difficult.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306503300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ebinar 3 middle sacral vein .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360186887"/>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7576" y="2172738"/>
            <a:ext cx="4080889" cy="2717872"/>
          </a:xfrm>
          <a:prstGeom prst="rect">
            <a:avLst/>
          </a:prstGeom>
        </p:spPr>
      </p:pic>
      <p:pic>
        <p:nvPicPr>
          <p:cNvPr id="3" name="Picture 2"/>
          <p:cNvPicPr>
            <a:picLocks noChangeAspect="1"/>
          </p:cNvPicPr>
          <p:nvPr/>
        </p:nvPicPr>
        <p:blipFill>
          <a:blip r:embed="rId4"/>
          <a:stretch>
            <a:fillRect/>
          </a:stretch>
        </p:blipFill>
        <p:spPr>
          <a:xfrm>
            <a:off x="270233" y="2165327"/>
            <a:ext cx="4348856" cy="27252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Screen Shot 2015-10-30 at 10.09.47 PM.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26093052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ebinar 4 dissection prom to vagina.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2714155044"/>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ebinar 5 bladder 2 copy.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192397249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ebinar 6 rectal dissection.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47148080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ebinar 7 mesh attachment point.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2796561844"/>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selection</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074625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defRPr/>
            </a:pPr>
            <a:r>
              <a:rPr lang="en-US" dirty="0" smtClean="0"/>
              <a:t>Patient selections: Issues to consider</a:t>
            </a:r>
            <a:endParaRPr lang="en-US" dirty="0"/>
          </a:p>
        </p:txBody>
      </p:sp>
      <p:sp>
        <p:nvSpPr>
          <p:cNvPr id="102402" name="Content Placeholder 5"/>
          <p:cNvSpPr>
            <a:spLocks noGrp="1"/>
          </p:cNvSpPr>
          <p:nvPr>
            <p:ph idx="1"/>
          </p:nvPr>
        </p:nvSpPr>
        <p:spPr/>
        <p:txBody>
          <a:bodyPr>
            <a:normAutofit fontScale="92500" lnSpcReduction="20000"/>
          </a:bodyPr>
          <a:lstStyle/>
          <a:p>
            <a:pPr>
              <a:buFontTx/>
              <a:buChar char="•"/>
            </a:pPr>
            <a:r>
              <a:rPr lang="en-US" dirty="0" smtClean="0">
                <a:latin typeface="Arial" charset="0"/>
              </a:rPr>
              <a:t>Which </a:t>
            </a:r>
            <a:r>
              <a:rPr lang="en-US" dirty="0">
                <a:latin typeface="Arial" charset="0"/>
              </a:rPr>
              <a:t>compartment is actually involved? The apex is often the culprit</a:t>
            </a:r>
          </a:p>
          <a:p>
            <a:pPr>
              <a:buFontTx/>
              <a:buChar char="•"/>
            </a:pPr>
            <a:r>
              <a:rPr lang="en-US" dirty="0">
                <a:latin typeface="Arial" charset="0"/>
              </a:rPr>
              <a:t>Age</a:t>
            </a:r>
          </a:p>
          <a:p>
            <a:pPr>
              <a:buFontTx/>
              <a:buChar char="•"/>
            </a:pPr>
            <a:r>
              <a:rPr lang="en-US" dirty="0">
                <a:latin typeface="Arial" charset="0"/>
              </a:rPr>
              <a:t>Pain history</a:t>
            </a:r>
          </a:p>
          <a:p>
            <a:pPr>
              <a:buFontTx/>
              <a:buChar char="•"/>
            </a:pPr>
            <a:r>
              <a:rPr lang="en-US" dirty="0">
                <a:latin typeface="Arial" charset="0"/>
              </a:rPr>
              <a:t>Sexual function</a:t>
            </a:r>
          </a:p>
          <a:p>
            <a:pPr>
              <a:buFontTx/>
              <a:buChar char="•"/>
            </a:pPr>
            <a:r>
              <a:rPr lang="en-US" dirty="0">
                <a:latin typeface="Arial" charset="0"/>
              </a:rPr>
              <a:t>Activity level</a:t>
            </a:r>
          </a:p>
          <a:p>
            <a:pPr>
              <a:buFontTx/>
              <a:buChar char="•"/>
            </a:pPr>
            <a:r>
              <a:rPr lang="en-US" dirty="0">
                <a:latin typeface="Arial" charset="0"/>
              </a:rPr>
              <a:t>Patient expectations</a:t>
            </a:r>
          </a:p>
          <a:p>
            <a:pPr>
              <a:buFontTx/>
              <a:buChar char="•"/>
            </a:pPr>
            <a:r>
              <a:rPr lang="en-US" dirty="0">
                <a:latin typeface="Arial" charset="0"/>
              </a:rPr>
              <a:t>Medical condition</a:t>
            </a:r>
          </a:p>
          <a:p>
            <a:pPr>
              <a:buFontTx/>
              <a:buChar char="•"/>
            </a:pPr>
            <a:endParaRPr lang="en-US" dirty="0">
              <a:latin typeface="Arial" charset="0"/>
            </a:endParaRPr>
          </a:p>
          <a:p>
            <a:pPr>
              <a:buFontTx/>
              <a:buChar char="•"/>
            </a:pPr>
            <a:endParaRPr lang="en-US" dirty="0">
              <a:latin typeface="Arial" charset="0"/>
            </a:endParaRPr>
          </a:p>
        </p:txBody>
      </p:sp>
      <p:pic>
        <p:nvPicPr>
          <p:cNvPr id="4" name="Picture 3" descr="Screen Shot 2015-10-30 at 10.09.47 PM.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172663515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4"/>
          <p:cNvSpPr txBox="1">
            <a:spLocks noChangeArrowheads="1"/>
          </p:cNvSpPr>
          <p:nvPr/>
        </p:nvSpPr>
        <p:spPr bwMode="auto">
          <a:xfrm>
            <a:off x="1930400" y="2209800"/>
            <a:ext cx="6027738" cy="40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eaLnBrk="1" hangingPunct="1"/>
            <a:r>
              <a:rPr lang="en-US" sz="2000" b="1">
                <a:latin typeface="Arial" charset="0"/>
              </a:rPr>
              <a:t>What is the </a:t>
            </a:r>
            <a:r>
              <a:rPr lang="en-US" sz="2000" b="1" u="sng">
                <a:latin typeface="Arial" charset="0"/>
              </a:rPr>
              <a:t>age</a:t>
            </a:r>
            <a:r>
              <a:rPr lang="en-US" sz="2000" b="1">
                <a:latin typeface="Arial" charset="0"/>
              </a:rPr>
              <a:t> and </a:t>
            </a:r>
            <a:r>
              <a:rPr lang="en-US" sz="2000" b="1" u="sng">
                <a:latin typeface="Arial" charset="0"/>
              </a:rPr>
              <a:t>activity level of the patient?</a:t>
            </a:r>
            <a:endParaRPr lang="en-US" sz="2000" b="1">
              <a:latin typeface="Arial" charset="0"/>
            </a:endParaRPr>
          </a:p>
        </p:txBody>
      </p:sp>
      <p:sp>
        <p:nvSpPr>
          <p:cNvPr id="103427" name="Text Box 5"/>
          <p:cNvSpPr txBox="1">
            <a:spLocks noChangeArrowheads="1"/>
          </p:cNvSpPr>
          <p:nvPr/>
        </p:nvSpPr>
        <p:spPr bwMode="auto">
          <a:xfrm>
            <a:off x="1565275" y="3505200"/>
            <a:ext cx="1814513" cy="708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ctr" eaLnBrk="1" hangingPunct="1"/>
            <a:r>
              <a:rPr lang="ja-JP" altLang="en-US" sz="2000" b="1">
                <a:latin typeface="Arial" charset="0"/>
              </a:rPr>
              <a:t>“</a:t>
            </a:r>
            <a:r>
              <a:rPr lang="en-US" altLang="ja-JP" sz="2000" b="1">
                <a:latin typeface="Arial" charset="0"/>
              </a:rPr>
              <a:t>Younger</a:t>
            </a:r>
            <a:r>
              <a:rPr lang="ja-JP" altLang="en-US" sz="2000" b="1">
                <a:latin typeface="Arial" charset="0"/>
              </a:rPr>
              <a:t>”</a:t>
            </a:r>
            <a:endParaRPr lang="en-US" altLang="ja-JP" sz="2000" b="1">
              <a:latin typeface="Arial" charset="0"/>
            </a:endParaRPr>
          </a:p>
          <a:p>
            <a:pPr algn="ctr" eaLnBrk="1" hangingPunct="1"/>
            <a:r>
              <a:rPr lang="ja-JP" altLang="en-US" sz="2000" b="1">
                <a:latin typeface="Arial" charset="0"/>
              </a:rPr>
              <a:t>“</a:t>
            </a:r>
            <a:r>
              <a:rPr lang="en-US" altLang="ja-JP" sz="2000" b="1">
                <a:latin typeface="Arial" charset="0"/>
              </a:rPr>
              <a:t>Very Active</a:t>
            </a:r>
            <a:r>
              <a:rPr lang="ja-JP" altLang="en-US" sz="2000" b="1">
                <a:latin typeface="Arial" charset="0"/>
              </a:rPr>
              <a:t>”</a:t>
            </a:r>
            <a:endParaRPr lang="en-US" sz="2000" b="1">
              <a:latin typeface="Arial" charset="0"/>
            </a:endParaRPr>
          </a:p>
        </p:txBody>
      </p:sp>
      <p:sp>
        <p:nvSpPr>
          <p:cNvPr id="103428" name="Text Box 6"/>
          <p:cNvSpPr txBox="1">
            <a:spLocks noChangeArrowheads="1"/>
          </p:cNvSpPr>
          <p:nvPr/>
        </p:nvSpPr>
        <p:spPr bwMode="auto">
          <a:xfrm>
            <a:off x="5970588" y="3505200"/>
            <a:ext cx="1857375" cy="708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ctr" eaLnBrk="1" hangingPunct="1"/>
            <a:r>
              <a:rPr lang="ja-JP" altLang="en-US" sz="2000" b="1">
                <a:latin typeface="Arial" charset="0"/>
              </a:rPr>
              <a:t>“</a:t>
            </a:r>
            <a:r>
              <a:rPr lang="en-US" altLang="ja-JP" sz="2000" b="1">
                <a:latin typeface="Arial" charset="0"/>
              </a:rPr>
              <a:t>Older</a:t>
            </a:r>
            <a:r>
              <a:rPr lang="ja-JP" altLang="en-US" sz="2000" b="1">
                <a:latin typeface="Arial" charset="0"/>
              </a:rPr>
              <a:t>”</a:t>
            </a:r>
            <a:endParaRPr lang="en-US" altLang="ja-JP" sz="2000" b="1">
              <a:latin typeface="Arial" charset="0"/>
            </a:endParaRPr>
          </a:p>
          <a:p>
            <a:pPr algn="ctr" eaLnBrk="1" hangingPunct="1"/>
            <a:r>
              <a:rPr lang="ja-JP" altLang="en-US" sz="2000" b="1">
                <a:latin typeface="Arial" charset="0"/>
              </a:rPr>
              <a:t>“</a:t>
            </a:r>
            <a:r>
              <a:rPr lang="en-US" altLang="ja-JP" sz="2000" b="1">
                <a:latin typeface="Arial" charset="0"/>
              </a:rPr>
              <a:t>Less Active</a:t>
            </a:r>
            <a:r>
              <a:rPr lang="ja-JP" altLang="en-US" sz="2000" b="1">
                <a:latin typeface="Arial" charset="0"/>
              </a:rPr>
              <a:t>”</a:t>
            </a:r>
            <a:endParaRPr lang="en-US" sz="2000" b="1">
              <a:latin typeface="Arial" charset="0"/>
            </a:endParaRPr>
          </a:p>
        </p:txBody>
      </p:sp>
      <p:sp>
        <p:nvSpPr>
          <p:cNvPr id="103429" name="Text Box 7"/>
          <p:cNvSpPr txBox="1">
            <a:spLocks noChangeArrowheads="1"/>
          </p:cNvSpPr>
          <p:nvPr/>
        </p:nvSpPr>
        <p:spPr bwMode="auto">
          <a:xfrm>
            <a:off x="401638" y="4953000"/>
            <a:ext cx="4083050" cy="708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ctr" eaLnBrk="1" hangingPunct="1"/>
            <a:r>
              <a:rPr lang="en-US" sz="2000" b="1">
                <a:latin typeface="Arial" charset="0"/>
              </a:rPr>
              <a:t>Laparoscopic Sacral Colpopexy</a:t>
            </a:r>
          </a:p>
          <a:p>
            <a:pPr algn="ctr" eaLnBrk="1" hangingPunct="1"/>
            <a:r>
              <a:rPr lang="en-US" sz="2000" b="1">
                <a:latin typeface="Arial" charset="0"/>
              </a:rPr>
              <a:t>(+/- supracervical hyst)</a:t>
            </a:r>
          </a:p>
        </p:txBody>
      </p:sp>
      <p:sp>
        <p:nvSpPr>
          <p:cNvPr id="103430" name="Text Box 8"/>
          <p:cNvSpPr txBox="1">
            <a:spLocks noChangeArrowheads="1"/>
          </p:cNvSpPr>
          <p:nvPr/>
        </p:nvSpPr>
        <p:spPr bwMode="auto">
          <a:xfrm>
            <a:off x="4587875" y="4953000"/>
            <a:ext cx="4602163" cy="708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ctr" eaLnBrk="1" hangingPunct="1"/>
            <a:r>
              <a:rPr lang="en-US" sz="2000" b="1">
                <a:latin typeface="Arial" charset="0"/>
              </a:rPr>
              <a:t>Vaginal surgery with possible mesh</a:t>
            </a:r>
          </a:p>
          <a:p>
            <a:pPr algn="ctr" eaLnBrk="1" hangingPunct="1"/>
            <a:r>
              <a:rPr lang="en-US" sz="2000" b="1">
                <a:latin typeface="Arial" charset="0"/>
              </a:rPr>
              <a:t>in anterior compartment </a:t>
            </a:r>
          </a:p>
        </p:txBody>
      </p:sp>
      <p:sp>
        <p:nvSpPr>
          <p:cNvPr id="103431" name="Line 9"/>
          <p:cNvSpPr>
            <a:spLocks noChangeShapeType="1"/>
          </p:cNvSpPr>
          <p:nvPr/>
        </p:nvSpPr>
        <p:spPr bwMode="auto">
          <a:xfrm flipH="1">
            <a:off x="2540000" y="2667000"/>
            <a:ext cx="8128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32" name="Line 12"/>
          <p:cNvSpPr>
            <a:spLocks noChangeShapeType="1"/>
          </p:cNvSpPr>
          <p:nvPr/>
        </p:nvSpPr>
        <p:spPr bwMode="auto">
          <a:xfrm>
            <a:off x="5859463" y="2667000"/>
            <a:ext cx="10160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33" name="Line 13"/>
          <p:cNvSpPr>
            <a:spLocks noChangeShapeType="1"/>
          </p:cNvSpPr>
          <p:nvPr/>
        </p:nvSpPr>
        <p:spPr bwMode="auto">
          <a:xfrm>
            <a:off x="2540000" y="42672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34" name="Line 14"/>
          <p:cNvSpPr>
            <a:spLocks noChangeShapeType="1"/>
          </p:cNvSpPr>
          <p:nvPr/>
        </p:nvSpPr>
        <p:spPr bwMode="auto">
          <a:xfrm>
            <a:off x="6875463" y="42672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9850099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itle 1"/>
          <p:cNvSpPr>
            <a:spLocks noGrp="1"/>
          </p:cNvSpPr>
          <p:nvPr>
            <p:ph type="title"/>
          </p:nvPr>
        </p:nvSpPr>
        <p:spPr bwMode="auto"/>
        <p:txBody>
          <a:bodyPr wrap="square" numCol="1" anchorCtr="0" compatLnSpc="1">
            <a:prstTxWarp prst="textNoShape">
              <a:avLst/>
            </a:prstTxWarp>
          </a:bodyPr>
          <a:lstStyle/>
          <a:p>
            <a:r>
              <a:rPr lang="en-US">
                <a:latin typeface="Corbel" charset="0"/>
              </a:rPr>
              <a:t>How do we choose? Summary</a:t>
            </a:r>
          </a:p>
        </p:txBody>
      </p:sp>
      <p:sp>
        <p:nvSpPr>
          <p:cNvPr id="169986" name="Content Placeholder 2"/>
          <p:cNvSpPr>
            <a:spLocks noGrp="1"/>
          </p:cNvSpPr>
          <p:nvPr>
            <p:ph idx="1"/>
          </p:nvPr>
        </p:nvSpPr>
        <p:spPr/>
        <p:txBody>
          <a:bodyPr>
            <a:normAutofit fontScale="92500" lnSpcReduction="10000"/>
          </a:bodyPr>
          <a:lstStyle/>
          <a:p>
            <a:r>
              <a:rPr lang="en-US">
                <a:solidFill>
                  <a:srgbClr val="C90000"/>
                </a:solidFill>
                <a:latin typeface="Calibri" charset="0"/>
              </a:rPr>
              <a:t>Route of repair dependent on multitude of factors</a:t>
            </a:r>
          </a:p>
          <a:p>
            <a:r>
              <a:rPr lang="en-US">
                <a:solidFill>
                  <a:srgbClr val="C90000"/>
                </a:solidFill>
                <a:latin typeface="Calibri" charset="0"/>
              </a:rPr>
              <a:t>Patient factors</a:t>
            </a:r>
          </a:p>
          <a:p>
            <a:pPr lvl="1"/>
            <a:r>
              <a:rPr lang="en-US">
                <a:latin typeface="Calibri" charset="0"/>
              </a:rPr>
              <a:t>Age </a:t>
            </a:r>
          </a:p>
          <a:p>
            <a:pPr lvl="1"/>
            <a:r>
              <a:rPr lang="en-US">
                <a:latin typeface="Calibri" charset="0"/>
              </a:rPr>
              <a:t>Primary or recurrent</a:t>
            </a:r>
          </a:p>
          <a:p>
            <a:pPr lvl="1"/>
            <a:r>
              <a:rPr lang="en-US">
                <a:latin typeface="Calibri" charset="0"/>
              </a:rPr>
              <a:t>Presence of uterus</a:t>
            </a:r>
          </a:p>
          <a:p>
            <a:pPr lvl="1"/>
            <a:r>
              <a:rPr lang="en-US">
                <a:latin typeface="Calibri" charset="0"/>
              </a:rPr>
              <a:t>Site of prolapse</a:t>
            </a:r>
          </a:p>
          <a:p>
            <a:pPr lvl="1"/>
            <a:r>
              <a:rPr lang="en-US">
                <a:latin typeface="Calibri" charset="0"/>
              </a:rPr>
              <a:t>Co-morbidities</a:t>
            </a:r>
          </a:p>
          <a:p>
            <a:r>
              <a:rPr lang="en-US">
                <a:solidFill>
                  <a:srgbClr val="C90000"/>
                </a:solidFill>
                <a:latin typeface="Calibri" charset="0"/>
              </a:rPr>
              <a:t>Surgeon factors</a:t>
            </a:r>
          </a:p>
          <a:p>
            <a:pPr lvl="1"/>
            <a:r>
              <a:rPr lang="en-US">
                <a:latin typeface="Calibri" charset="0"/>
              </a:rPr>
              <a:t>Experience</a:t>
            </a:r>
          </a:p>
          <a:p>
            <a:pPr lvl="1"/>
            <a:r>
              <a:rPr lang="en-US">
                <a:latin typeface="Calibri" charset="0"/>
              </a:rPr>
              <a:t>Preference</a:t>
            </a:r>
          </a:p>
        </p:txBody>
      </p:sp>
    </p:spTree>
    <p:extLst>
      <p:ext uri="{BB962C8B-B14F-4D97-AF65-F5344CB8AC3E}">
        <p14:creationId xmlns:p14="http://schemas.microsoft.com/office/powerpoint/2010/main" val="698368907"/>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itle 1"/>
          <p:cNvSpPr>
            <a:spLocks noGrp="1"/>
          </p:cNvSpPr>
          <p:nvPr>
            <p:ph type="title"/>
          </p:nvPr>
        </p:nvSpPr>
        <p:spPr bwMode="auto"/>
        <p:txBody>
          <a:bodyPr wrap="square" numCol="1" anchorCtr="0" compatLnSpc="1">
            <a:prstTxWarp prst="textNoShape">
              <a:avLst/>
            </a:prstTxWarp>
          </a:bodyPr>
          <a:lstStyle/>
          <a:p>
            <a:r>
              <a:rPr lang="en-US">
                <a:latin typeface="Corbel" charset="0"/>
              </a:rPr>
              <a:t>How do I choose? </a:t>
            </a:r>
          </a:p>
        </p:txBody>
      </p:sp>
      <p:sp>
        <p:nvSpPr>
          <p:cNvPr id="172034" name="Content Placeholder 2"/>
          <p:cNvSpPr>
            <a:spLocks noGrp="1"/>
          </p:cNvSpPr>
          <p:nvPr>
            <p:ph idx="1"/>
          </p:nvPr>
        </p:nvSpPr>
        <p:spPr>
          <a:xfrm>
            <a:off x="284163" y="2133600"/>
            <a:ext cx="8574087" cy="3992563"/>
          </a:xfrm>
        </p:spPr>
        <p:txBody>
          <a:bodyPr/>
          <a:lstStyle/>
          <a:p>
            <a:r>
              <a:rPr lang="en-US" dirty="0">
                <a:solidFill>
                  <a:srgbClr val="C90000"/>
                </a:solidFill>
                <a:latin typeface="Calibri" charset="0"/>
              </a:rPr>
              <a:t>Vaginal approach no mesh</a:t>
            </a:r>
          </a:p>
          <a:p>
            <a:pPr lvl="1"/>
            <a:r>
              <a:rPr lang="en-US" sz="2400" dirty="0">
                <a:solidFill>
                  <a:schemeClr val="tx1"/>
                </a:solidFill>
                <a:latin typeface="Calibri" charset="0"/>
              </a:rPr>
              <a:t>Primary surgery</a:t>
            </a:r>
          </a:p>
          <a:p>
            <a:pPr lvl="2"/>
            <a:r>
              <a:rPr lang="en-US" sz="2400" dirty="0">
                <a:solidFill>
                  <a:schemeClr val="tx1"/>
                </a:solidFill>
                <a:latin typeface="Calibri" charset="0"/>
              </a:rPr>
              <a:t>Primary recto/</a:t>
            </a:r>
            <a:r>
              <a:rPr lang="en-US" sz="2400" dirty="0" err="1">
                <a:solidFill>
                  <a:schemeClr val="tx1"/>
                </a:solidFill>
                <a:latin typeface="Calibri" charset="0"/>
              </a:rPr>
              <a:t>enterocele</a:t>
            </a:r>
            <a:r>
              <a:rPr lang="en-US" sz="2400" dirty="0">
                <a:solidFill>
                  <a:schemeClr val="tx1"/>
                </a:solidFill>
                <a:latin typeface="Calibri" charset="0"/>
              </a:rPr>
              <a:t>  </a:t>
            </a:r>
          </a:p>
          <a:p>
            <a:pPr lvl="2"/>
            <a:r>
              <a:rPr lang="en-US" sz="2400" dirty="0">
                <a:solidFill>
                  <a:schemeClr val="tx1"/>
                </a:solidFill>
                <a:latin typeface="Calibri" charset="0"/>
              </a:rPr>
              <a:t>&lt; Grade 3 cystocele</a:t>
            </a:r>
          </a:p>
          <a:p>
            <a:pPr lvl="2"/>
            <a:endParaRPr lang="en-US" sz="2400" dirty="0">
              <a:solidFill>
                <a:schemeClr val="tx1"/>
              </a:solidFill>
              <a:latin typeface="Calibri" charset="0"/>
            </a:endParaRPr>
          </a:p>
          <a:p>
            <a:pPr lvl="1"/>
            <a:r>
              <a:rPr lang="en-US" sz="2400" dirty="0" smtClean="0">
                <a:solidFill>
                  <a:schemeClr val="tx1"/>
                </a:solidFill>
                <a:latin typeface="Calibri" charset="0"/>
              </a:rPr>
              <a:t>Large uterine prolapse – </a:t>
            </a:r>
            <a:r>
              <a:rPr lang="en-US" sz="2400" dirty="0" err="1" smtClean="0">
                <a:solidFill>
                  <a:schemeClr val="tx1"/>
                </a:solidFill>
                <a:latin typeface="Calibri" charset="0"/>
              </a:rPr>
              <a:t>vag</a:t>
            </a:r>
            <a:r>
              <a:rPr lang="en-US" sz="2400" dirty="0" smtClean="0">
                <a:solidFill>
                  <a:schemeClr val="tx1"/>
                </a:solidFill>
                <a:latin typeface="Calibri" charset="0"/>
              </a:rPr>
              <a:t> </a:t>
            </a:r>
            <a:r>
              <a:rPr lang="en-US" sz="2400" dirty="0" err="1" smtClean="0">
                <a:solidFill>
                  <a:schemeClr val="tx1"/>
                </a:solidFill>
                <a:latin typeface="Calibri" charset="0"/>
              </a:rPr>
              <a:t>hyst</a:t>
            </a:r>
            <a:r>
              <a:rPr lang="en-US" sz="2400" dirty="0" smtClean="0">
                <a:solidFill>
                  <a:schemeClr val="tx1"/>
                </a:solidFill>
                <a:latin typeface="Calibri" charset="0"/>
              </a:rPr>
              <a:t> with </a:t>
            </a:r>
            <a:r>
              <a:rPr lang="en-US" sz="2400" dirty="0" err="1" smtClean="0">
                <a:solidFill>
                  <a:schemeClr val="tx1"/>
                </a:solidFill>
                <a:latin typeface="Calibri" charset="0"/>
              </a:rPr>
              <a:t>sacrospinous</a:t>
            </a:r>
            <a:r>
              <a:rPr lang="en-US" sz="2400" dirty="0" smtClean="0">
                <a:solidFill>
                  <a:schemeClr val="tx1"/>
                </a:solidFill>
                <a:latin typeface="Calibri" charset="0"/>
              </a:rPr>
              <a:t>/ HUSLS</a:t>
            </a:r>
            <a:endParaRPr lang="en-US" sz="2400" dirty="0">
              <a:solidFill>
                <a:srgbClr val="C90000"/>
              </a:solidFill>
              <a:latin typeface="Calibri" charset="0"/>
            </a:endParaRPr>
          </a:p>
          <a:p>
            <a:pPr lvl="1"/>
            <a:endParaRPr lang="en-US" dirty="0">
              <a:solidFill>
                <a:srgbClr val="C90000"/>
              </a:solidFill>
              <a:latin typeface="Calibri" charset="0"/>
            </a:endParaRPr>
          </a:p>
        </p:txBody>
      </p:sp>
    </p:spTree>
    <p:extLst>
      <p:ext uri="{BB962C8B-B14F-4D97-AF65-F5344CB8AC3E}">
        <p14:creationId xmlns:p14="http://schemas.microsoft.com/office/powerpoint/2010/main" val="4000054476"/>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Title 1"/>
          <p:cNvSpPr>
            <a:spLocks noGrp="1"/>
          </p:cNvSpPr>
          <p:nvPr>
            <p:ph type="title"/>
          </p:nvPr>
        </p:nvSpPr>
        <p:spPr bwMode="auto"/>
        <p:txBody>
          <a:bodyPr wrap="square" numCol="1" anchorCtr="0" compatLnSpc="1">
            <a:prstTxWarp prst="textNoShape">
              <a:avLst/>
            </a:prstTxWarp>
          </a:bodyPr>
          <a:lstStyle/>
          <a:p>
            <a:r>
              <a:rPr lang="en-US">
                <a:latin typeface="Corbel" charset="0"/>
              </a:rPr>
              <a:t>How do I choose?</a:t>
            </a:r>
          </a:p>
        </p:txBody>
      </p:sp>
      <p:sp>
        <p:nvSpPr>
          <p:cNvPr id="181250" name="Content Placeholder 2"/>
          <p:cNvSpPr>
            <a:spLocks noGrp="1"/>
          </p:cNvSpPr>
          <p:nvPr>
            <p:ph idx="1"/>
          </p:nvPr>
        </p:nvSpPr>
        <p:spPr>
          <a:xfrm>
            <a:off x="657225" y="2133600"/>
            <a:ext cx="8201025" cy="3992563"/>
          </a:xfrm>
        </p:spPr>
        <p:txBody>
          <a:bodyPr/>
          <a:lstStyle/>
          <a:p>
            <a:pPr>
              <a:defRPr/>
            </a:pPr>
            <a:r>
              <a:rPr lang="en-US" dirty="0" err="1" smtClean="0">
                <a:solidFill>
                  <a:srgbClr val="C90000"/>
                </a:solidFill>
                <a:latin typeface="Calibri" charset="0"/>
              </a:rPr>
              <a:t>Sacrocolpopexy</a:t>
            </a:r>
            <a:endParaRPr lang="en-US" dirty="0">
              <a:solidFill>
                <a:srgbClr val="C90000"/>
              </a:solidFill>
              <a:latin typeface="Calibri" charset="0"/>
            </a:endParaRPr>
          </a:p>
          <a:p>
            <a:pPr lvl="1">
              <a:defRPr/>
            </a:pPr>
            <a:r>
              <a:rPr lang="en-US" dirty="0">
                <a:solidFill>
                  <a:srgbClr val="000000"/>
                </a:solidFill>
                <a:latin typeface="Calibri" charset="0"/>
              </a:rPr>
              <a:t>Shortened vagina</a:t>
            </a:r>
          </a:p>
          <a:p>
            <a:pPr lvl="1">
              <a:defRPr/>
            </a:pPr>
            <a:r>
              <a:rPr lang="en-US" dirty="0">
                <a:solidFill>
                  <a:srgbClr val="000000"/>
                </a:solidFill>
                <a:latin typeface="Calibri" charset="0"/>
              </a:rPr>
              <a:t>Sexual function important</a:t>
            </a:r>
          </a:p>
          <a:p>
            <a:pPr lvl="1">
              <a:defRPr/>
            </a:pPr>
            <a:r>
              <a:rPr lang="en-US" dirty="0" smtClean="0">
                <a:solidFill>
                  <a:srgbClr val="000000"/>
                </a:solidFill>
                <a:latin typeface="Calibri" charset="0"/>
              </a:rPr>
              <a:t>All vault </a:t>
            </a:r>
            <a:r>
              <a:rPr lang="en-US" dirty="0">
                <a:solidFill>
                  <a:srgbClr val="000000"/>
                </a:solidFill>
                <a:latin typeface="Calibri" charset="0"/>
              </a:rPr>
              <a:t>prolapse if </a:t>
            </a:r>
            <a:r>
              <a:rPr lang="en-US" dirty="0" smtClean="0">
                <a:solidFill>
                  <a:srgbClr val="000000"/>
                </a:solidFill>
                <a:latin typeface="Calibri" charset="0"/>
              </a:rPr>
              <a:t>possible</a:t>
            </a:r>
          </a:p>
          <a:p>
            <a:pPr lvl="1">
              <a:defRPr/>
            </a:pPr>
            <a:r>
              <a:rPr lang="en-US" dirty="0" smtClean="0">
                <a:solidFill>
                  <a:srgbClr val="000000"/>
                </a:solidFill>
                <a:latin typeface="Calibri" charset="0"/>
              </a:rPr>
              <a:t>Young and sexually active patient with uterine/ vault prolapse</a:t>
            </a:r>
            <a:endParaRPr lang="en-US" dirty="0">
              <a:solidFill>
                <a:srgbClr val="000000"/>
              </a:solidFill>
              <a:latin typeface="Calibri" charset="0"/>
            </a:endParaRPr>
          </a:p>
          <a:p>
            <a:pPr lvl="1">
              <a:defRPr/>
            </a:pPr>
            <a:endParaRPr lang="en-US" dirty="0">
              <a:solidFill>
                <a:srgbClr val="C90000"/>
              </a:solidFill>
              <a:latin typeface="Calibri" charset="0"/>
            </a:endParaRPr>
          </a:p>
          <a:p>
            <a:pPr marL="457200" lvl="1" indent="0">
              <a:buFont typeface="Wingdings" charset="0"/>
              <a:buNone/>
              <a:defRPr/>
            </a:pPr>
            <a:endParaRPr lang="en-US" dirty="0">
              <a:solidFill>
                <a:srgbClr val="C90000"/>
              </a:solidFill>
              <a:latin typeface="Calibri" charset="0"/>
            </a:endParaRPr>
          </a:p>
        </p:txBody>
      </p:sp>
    </p:spTree>
    <p:extLst>
      <p:ext uri="{BB962C8B-B14F-4D97-AF65-F5344CB8AC3E}">
        <p14:creationId xmlns:p14="http://schemas.microsoft.com/office/powerpoint/2010/main" val="20370831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58509" y="1226655"/>
            <a:ext cx="6959699" cy="4871788"/>
          </a:xfrm>
          <a:prstGeom prst="rect">
            <a:avLst/>
          </a:prstGeom>
        </p:spPr>
      </p:pic>
      <p:pic>
        <p:nvPicPr>
          <p:cNvPr id="3" name="Picture 2" descr="Screen Shot 2015-10-30 at 10.09.47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1747456937"/>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Title 1"/>
          <p:cNvSpPr>
            <a:spLocks noGrp="1"/>
          </p:cNvSpPr>
          <p:nvPr>
            <p:ph type="title"/>
          </p:nvPr>
        </p:nvSpPr>
        <p:spPr bwMode="auto"/>
        <p:txBody>
          <a:bodyPr wrap="square" numCol="1" anchorCtr="0" compatLnSpc="1">
            <a:prstTxWarp prst="textNoShape">
              <a:avLst/>
            </a:prstTxWarp>
          </a:bodyPr>
          <a:lstStyle/>
          <a:p>
            <a:r>
              <a:rPr lang="en-US">
                <a:latin typeface="Corbel" charset="0"/>
              </a:rPr>
              <a:t>How do I choose? </a:t>
            </a:r>
          </a:p>
        </p:txBody>
      </p:sp>
      <p:sp>
        <p:nvSpPr>
          <p:cNvPr id="173058" name="Content Placeholder 2"/>
          <p:cNvSpPr>
            <a:spLocks noGrp="1"/>
          </p:cNvSpPr>
          <p:nvPr>
            <p:ph idx="1"/>
          </p:nvPr>
        </p:nvSpPr>
        <p:spPr>
          <a:xfrm>
            <a:off x="657225" y="2133600"/>
            <a:ext cx="8201025" cy="3992563"/>
          </a:xfrm>
        </p:spPr>
        <p:txBody>
          <a:bodyPr/>
          <a:lstStyle/>
          <a:p>
            <a:endParaRPr lang="en-US" dirty="0">
              <a:solidFill>
                <a:srgbClr val="C90000"/>
              </a:solidFill>
              <a:latin typeface="Calibri" charset="0"/>
            </a:endParaRPr>
          </a:p>
          <a:p>
            <a:r>
              <a:rPr lang="en-US" dirty="0">
                <a:solidFill>
                  <a:srgbClr val="C90000"/>
                </a:solidFill>
                <a:latin typeface="Calibri" charset="0"/>
              </a:rPr>
              <a:t>Vaginal approach with mesh</a:t>
            </a:r>
          </a:p>
          <a:p>
            <a:pPr lvl="1"/>
            <a:r>
              <a:rPr lang="en-US" dirty="0" smtClean="0">
                <a:solidFill>
                  <a:srgbClr val="000000"/>
                </a:solidFill>
                <a:latin typeface="Calibri" charset="0"/>
              </a:rPr>
              <a:t>Vault </a:t>
            </a:r>
            <a:r>
              <a:rPr lang="en-US" dirty="0">
                <a:solidFill>
                  <a:srgbClr val="000000"/>
                </a:solidFill>
                <a:latin typeface="Calibri" charset="0"/>
              </a:rPr>
              <a:t>in a patient who isn’t suitable for </a:t>
            </a:r>
            <a:r>
              <a:rPr lang="en-US" dirty="0" err="1">
                <a:solidFill>
                  <a:srgbClr val="000000"/>
                </a:solidFill>
                <a:latin typeface="Calibri" charset="0"/>
              </a:rPr>
              <a:t>sacrocolpopexy</a:t>
            </a:r>
            <a:endParaRPr lang="en-US" dirty="0">
              <a:solidFill>
                <a:srgbClr val="000000"/>
              </a:solidFill>
              <a:latin typeface="Calibri" charset="0"/>
            </a:endParaRPr>
          </a:p>
          <a:p>
            <a:pPr lvl="1"/>
            <a:r>
              <a:rPr lang="en-US" dirty="0">
                <a:solidFill>
                  <a:srgbClr val="000000"/>
                </a:solidFill>
                <a:latin typeface="Calibri" charset="0"/>
              </a:rPr>
              <a:t>Recurrent </a:t>
            </a:r>
            <a:r>
              <a:rPr lang="en-US" dirty="0" smtClean="0">
                <a:solidFill>
                  <a:srgbClr val="000000"/>
                </a:solidFill>
                <a:latin typeface="Calibri" charset="0"/>
              </a:rPr>
              <a:t>cystocele with minimal vault prolapse</a:t>
            </a:r>
            <a:endParaRPr lang="en-US" dirty="0">
              <a:solidFill>
                <a:srgbClr val="000000"/>
              </a:solidFill>
              <a:latin typeface="Calibri" charset="0"/>
            </a:endParaRPr>
          </a:p>
          <a:p>
            <a:pPr lvl="1"/>
            <a:endParaRPr lang="en-US" dirty="0">
              <a:solidFill>
                <a:srgbClr val="C90000"/>
              </a:solidFill>
              <a:latin typeface="Calibri" charset="0"/>
            </a:endParaRPr>
          </a:p>
          <a:p>
            <a:pPr lvl="1"/>
            <a:endParaRPr lang="en-US" dirty="0">
              <a:solidFill>
                <a:srgbClr val="C90000"/>
              </a:solidFill>
              <a:latin typeface="Calibri" charset="0"/>
            </a:endParaRPr>
          </a:p>
        </p:txBody>
      </p:sp>
    </p:spTree>
    <p:extLst>
      <p:ext uri="{BB962C8B-B14F-4D97-AF65-F5344CB8AC3E}">
        <p14:creationId xmlns:p14="http://schemas.microsoft.com/office/powerpoint/2010/main" val="241983125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35000" y="697562"/>
            <a:ext cx="7670800" cy="1058014"/>
          </a:xfrm>
          <a:prstGeom prst="rect">
            <a:avLst/>
          </a:prstGeom>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lvl1pPr algn="r" defTabSz="914400" rtl="0" eaLnBrk="1" latinLnBrk="0" hangingPunct="1">
              <a:spcBef>
                <a:spcPct val="0"/>
              </a:spcBef>
              <a:buNone/>
              <a:defRPr sz="4200" kern="1200">
                <a:solidFill>
                  <a:schemeClr val="bg1"/>
                </a:solidFill>
                <a:latin typeface="+mj-lt"/>
                <a:ea typeface="+mj-ea"/>
                <a:cs typeface="+mj-cs"/>
              </a:defRPr>
            </a:lvl1pPr>
          </a:lstStyle>
          <a:p>
            <a:pPr algn="ctr">
              <a:defRPr/>
            </a:pPr>
            <a:r>
              <a:rPr lang="en-US" sz="4000" b="1" dirty="0" smtClean="0">
                <a:ln w="11430"/>
                <a:solidFill>
                  <a:srgbClr val="000090"/>
                </a:solidFill>
                <a:effectLst>
                  <a:outerShdw blurRad="80000" dist="40000" dir="5040000" algn="tl">
                    <a:srgbClr val="000000">
                      <a:alpha val="30000"/>
                    </a:srgbClr>
                  </a:outerShdw>
                </a:effectLst>
              </a:rPr>
              <a:t>Download these  slides for free at</a:t>
            </a:r>
            <a:endParaRPr lang="en-US" sz="4000" b="1" dirty="0">
              <a:ln w="11430"/>
              <a:solidFill>
                <a:srgbClr val="000090"/>
              </a:solidFill>
              <a:effectLst>
                <a:outerShdw blurRad="80000" dist="40000" dir="5040000" algn="tl">
                  <a:srgbClr val="000000">
                    <a:alpha val="30000"/>
                  </a:srgbClr>
                </a:outerShdw>
              </a:effectLst>
            </a:endParaRPr>
          </a:p>
        </p:txBody>
      </p:sp>
      <p:sp>
        <p:nvSpPr>
          <p:cNvPr id="2" name="Rectangle 1"/>
          <p:cNvSpPr/>
          <p:nvPr/>
        </p:nvSpPr>
        <p:spPr>
          <a:xfrm>
            <a:off x="1398541" y="2081259"/>
            <a:ext cx="6118983" cy="584776"/>
          </a:xfrm>
          <a:prstGeom prst="rect">
            <a:avLst/>
          </a:prstGeom>
        </p:spPr>
        <p:txBody>
          <a:bodyPr wrap="none">
            <a:spAutoFit/>
          </a:bodyPr>
          <a:lstStyle/>
          <a:p>
            <a:pPr algn="ctr">
              <a:defRPr/>
            </a:pPr>
            <a:r>
              <a:rPr lang="en-US" sz="3200" b="1" dirty="0">
                <a:solidFill>
                  <a:srgbClr val="AB2D15"/>
                </a:solidFill>
                <a:latin typeface="Lucida Sans Typewriter"/>
                <a:cs typeface="Lucida Sans Typewriter"/>
              </a:rPr>
              <a:t>www.urogynaecology.co.za</a:t>
            </a:r>
          </a:p>
        </p:txBody>
      </p:sp>
      <p:pic>
        <p:nvPicPr>
          <p:cNvPr id="5" name="Picture 4" descr="Screen Shot 2015-10-30 at 10.09.47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11949" y="3774752"/>
            <a:ext cx="4102894" cy="24020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874408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type="body" idx="1"/>
          </p:nvPr>
        </p:nvSpPr>
        <p:spPr>
          <a:xfrm>
            <a:off x="323850" y="1700213"/>
            <a:ext cx="7772400" cy="4611687"/>
          </a:xfrm>
        </p:spPr>
        <p:txBody>
          <a:bodyPr>
            <a:normAutofit/>
          </a:bodyPr>
          <a:lstStyle/>
          <a:p>
            <a:r>
              <a:rPr lang="en-ZA" sz="2800" b="1" i="1" dirty="0">
                <a:solidFill>
                  <a:srgbClr val="800000"/>
                </a:solidFill>
                <a:latin typeface="Trebuchet MS" charset="0"/>
              </a:rPr>
              <a:t>Vaginal</a:t>
            </a:r>
          </a:p>
          <a:p>
            <a:pPr lvl="1">
              <a:buFontTx/>
              <a:buChar char="•"/>
            </a:pPr>
            <a:r>
              <a:rPr lang="en-ZA" sz="2400" dirty="0">
                <a:latin typeface="Trebuchet MS" charset="0"/>
              </a:rPr>
              <a:t>Sacrospinous Fixation</a:t>
            </a:r>
          </a:p>
          <a:p>
            <a:pPr lvl="1">
              <a:buFontTx/>
              <a:buChar char="•"/>
            </a:pPr>
            <a:r>
              <a:rPr lang="en-ZA" sz="2400" dirty="0">
                <a:latin typeface="Trebuchet MS" charset="0"/>
              </a:rPr>
              <a:t>Illiococcygeus Fixation</a:t>
            </a:r>
          </a:p>
          <a:p>
            <a:pPr lvl="1">
              <a:buFontTx/>
              <a:buChar char="•"/>
            </a:pPr>
            <a:r>
              <a:rPr lang="en-ZA" sz="2400" dirty="0">
                <a:latin typeface="Trebuchet MS" charset="0"/>
              </a:rPr>
              <a:t>Uterosacral Ligament Suspension</a:t>
            </a:r>
          </a:p>
          <a:p>
            <a:pPr lvl="1">
              <a:buFontTx/>
              <a:buChar char="•"/>
            </a:pPr>
            <a:r>
              <a:rPr lang="en-ZA" sz="2400" dirty="0">
                <a:latin typeface="Trebuchet MS" charset="0"/>
              </a:rPr>
              <a:t>Colpoclesis</a:t>
            </a:r>
          </a:p>
          <a:p>
            <a:pPr lvl="1">
              <a:buFontTx/>
              <a:buChar char="•"/>
            </a:pPr>
            <a:r>
              <a:rPr lang="en-ZA" sz="2400" dirty="0" smtClean="0">
                <a:latin typeface="Trebuchet MS" charset="0"/>
              </a:rPr>
              <a:t>Mesh Kits</a:t>
            </a:r>
            <a:endParaRPr lang="en-ZA" i="1" dirty="0">
              <a:solidFill>
                <a:srgbClr val="99FF99"/>
              </a:solidFill>
              <a:latin typeface="Trebuchet MS" charset="0"/>
            </a:endParaRPr>
          </a:p>
          <a:p>
            <a:r>
              <a:rPr lang="en-ZA" sz="2800" b="1" i="1" dirty="0">
                <a:solidFill>
                  <a:srgbClr val="800000"/>
                </a:solidFill>
                <a:latin typeface="Trebuchet MS" charset="0"/>
              </a:rPr>
              <a:t>Abdominal</a:t>
            </a:r>
          </a:p>
          <a:p>
            <a:pPr lvl="1">
              <a:buFontTx/>
              <a:buChar char="•"/>
            </a:pPr>
            <a:r>
              <a:rPr lang="en-ZA" sz="2400" dirty="0">
                <a:latin typeface="Trebuchet MS" charset="0"/>
              </a:rPr>
              <a:t>Sacrocolpopexy</a:t>
            </a:r>
          </a:p>
          <a:p>
            <a:pPr lvl="1">
              <a:buFontTx/>
              <a:buChar char="•"/>
            </a:pPr>
            <a:r>
              <a:rPr lang="en-ZA" sz="2400" dirty="0">
                <a:latin typeface="Trebuchet MS" charset="0"/>
              </a:rPr>
              <a:t>Sacrohysteropexy</a:t>
            </a:r>
          </a:p>
          <a:p>
            <a:pPr>
              <a:buFontTx/>
              <a:buNone/>
            </a:pPr>
            <a:endParaRPr lang="en-GB" dirty="0">
              <a:latin typeface="Arial" charset="0"/>
            </a:endParaRPr>
          </a:p>
        </p:txBody>
      </p:sp>
      <p:pic>
        <p:nvPicPr>
          <p:cNvPr id="23554" name="Picture 4" descr="richter+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21413" y="4352925"/>
            <a:ext cx="2922587"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p:cNvSpPr>
            <a:spLocks noGrp="1"/>
          </p:cNvSpPr>
          <p:nvPr>
            <p:ph type="title"/>
          </p:nvPr>
        </p:nvSpPr>
        <p:spPr bwMode="auto"/>
        <p:txBody>
          <a:bodyPr wrap="square" numCol="1" anchorCtr="0" compatLnSpc="1">
            <a:prstTxWarp prst="textNoShape">
              <a:avLst/>
            </a:prstTxWarp>
            <a:normAutofit/>
          </a:bodyPr>
          <a:lstStyle/>
          <a:p>
            <a:pPr>
              <a:defRPr/>
            </a:pPr>
            <a:r>
              <a:rPr lang="en-US" sz="3200" dirty="0" smtClean="0">
                <a:latin typeface="Corbel" charset="0"/>
              </a:rPr>
              <a:t>Apical Prolapse</a:t>
            </a:r>
            <a:r>
              <a:rPr lang="en-US" sz="3200" dirty="0">
                <a:latin typeface="Corbel" charset="0"/>
              </a:rPr>
              <a:t>: </a:t>
            </a:r>
            <a:r>
              <a:rPr lang="en-US" sz="3200" dirty="0" smtClean="0">
                <a:latin typeface="Corbel" charset="0"/>
              </a:rPr>
              <a:t>Support options</a:t>
            </a:r>
            <a:endParaRPr lang="en-US" sz="3200" dirty="0">
              <a:latin typeface="Corbel" charset="0"/>
            </a:endParaRPr>
          </a:p>
        </p:txBody>
      </p:sp>
    </p:spTree>
    <p:extLst>
      <p:ext uri="{BB962C8B-B14F-4D97-AF65-F5344CB8AC3E}">
        <p14:creationId xmlns:p14="http://schemas.microsoft.com/office/powerpoint/2010/main" val="1362227437"/>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216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708275"/>
            <a:ext cx="9144000" cy="2097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32163" name="Rectangle 3"/>
          <p:cNvSpPr>
            <a:spLocks noChangeArrowheads="1"/>
          </p:cNvSpPr>
          <p:nvPr/>
        </p:nvSpPr>
        <p:spPr bwMode="auto">
          <a:xfrm>
            <a:off x="-252413" y="1700213"/>
            <a:ext cx="410368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p>
            <a:pPr algn="ctr">
              <a:defRPr/>
            </a:pPr>
            <a:r>
              <a:rPr lang="en-US" sz="2800" b="1" dirty="0">
                <a:solidFill>
                  <a:srgbClr val="C90000"/>
                </a:solidFill>
              </a:rPr>
              <a:t>Apical Prolapse</a:t>
            </a:r>
          </a:p>
        </p:txBody>
      </p:sp>
      <p:grpSp>
        <p:nvGrpSpPr>
          <p:cNvPr id="26627" name="Group 4"/>
          <p:cNvGrpSpPr>
            <a:grpSpLocks/>
          </p:cNvGrpSpPr>
          <p:nvPr/>
        </p:nvGrpSpPr>
        <p:grpSpPr bwMode="auto">
          <a:xfrm>
            <a:off x="0" y="0"/>
            <a:ext cx="9144000" cy="1916113"/>
            <a:chOff x="0" y="0"/>
            <a:chExt cx="5760" cy="1126"/>
          </a:xfrm>
        </p:grpSpPr>
        <p:sp>
          <p:nvSpPr>
            <p:cNvPr id="732165" name="Rectangle 5"/>
            <p:cNvSpPr>
              <a:spLocks noChangeArrowheads="1"/>
            </p:cNvSpPr>
            <p:nvPr/>
          </p:nvSpPr>
          <p:spPr bwMode="auto">
            <a:xfrm>
              <a:off x="432" y="300"/>
              <a:ext cx="4896" cy="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p>
              <a:pPr algn="ctr">
                <a:defRPr/>
              </a:pPr>
              <a:endParaRPr lang="en-US" sz="4400">
                <a:solidFill>
                  <a:schemeClr val="tx2"/>
                </a:solidFill>
              </a:endParaRPr>
            </a:p>
          </p:txBody>
        </p:sp>
        <p:pic>
          <p:nvPicPr>
            <p:cNvPr id="732166"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41" y="0"/>
              <a:ext cx="719" cy="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732167"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4468" cy="11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sp>
        <p:nvSpPr>
          <p:cNvPr id="732168" name="Rectangle 8"/>
          <p:cNvSpPr>
            <a:spLocks noChangeArrowheads="1"/>
          </p:cNvSpPr>
          <p:nvPr/>
        </p:nvSpPr>
        <p:spPr bwMode="auto">
          <a:xfrm>
            <a:off x="4643438" y="2708275"/>
            <a:ext cx="1944687" cy="2089150"/>
          </a:xfrm>
          <a:prstGeom prst="rect">
            <a:avLst/>
          </a:prstGeom>
          <a:noFill/>
          <a:ln w="2857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pic>
        <p:nvPicPr>
          <p:cNvPr id="9" name="Picture 8" descr="Screen Shot 2015-10-30 at 10.09.47 PM.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842333458"/>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2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216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55132" y="871325"/>
            <a:ext cx="6097604" cy="5594551"/>
          </a:xfrm>
          <a:prstGeom prst="rect">
            <a:avLst/>
          </a:prstGeom>
        </p:spPr>
      </p:pic>
      <p:pic>
        <p:nvPicPr>
          <p:cNvPr id="3" name="Picture 2" descr="Screen Shot 2015-10-30 at 10.09.47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69717" y="6041426"/>
            <a:ext cx="1388533" cy="647240"/>
          </a:xfrm>
          <a:prstGeom prst="rect">
            <a:avLst/>
          </a:prstGeom>
        </p:spPr>
      </p:pic>
    </p:spTree>
    <p:extLst>
      <p:ext uri="{BB962C8B-B14F-4D97-AF65-F5344CB8AC3E}">
        <p14:creationId xmlns:p14="http://schemas.microsoft.com/office/powerpoint/2010/main" val="180410989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pectrum">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Spectrum.thmx</Template>
  <TotalTime>11034</TotalTime>
  <Words>1490</Words>
  <Application>Microsoft Macintosh PowerPoint</Application>
  <PresentationFormat>On-screen Show (4:3)</PresentationFormat>
  <Paragraphs>211</Paragraphs>
  <Slides>61</Slides>
  <Notes>43</Notes>
  <HiddenSlides>0</HiddenSlides>
  <MMClips>7</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Spectrum</vt:lpstr>
      <vt:lpstr> Pertinent anatomy and outcome data on laparoscopic sacrocolpopexy. </vt:lpstr>
      <vt:lpstr>Case Presentation</vt:lpstr>
      <vt:lpstr>PowerPoint Presentation</vt:lpstr>
      <vt:lpstr>PowerPoint Presentation</vt:lpstr>
      <vt:lpstr>PowerPoint Presentation</vt:lpstr>
      <vt:lpstr>PowerPoint Presentation</vt:lpstr>
      <vt:lpstr>Apical Prolapse: Support options</vt:lpstr>
      <vt:lpstr>PowerPoint Presentation</vt:lpstr>
      <vt:lpstr>PowerPoint Presentation</vt:lpstr>
      <vt:lpstr>PowerPoint Presentation</vt:lpstr>
      <vt:lpstr>PowerPoint Presentation</vt:lpstr>
      <vt:lpstr>PowerPoint Presentation</vt:lpstr>
      <vt:lpstr>PowerPoint Presentation</vt:lpstr>
      <vt:lpstr>Outcomes Open Sacrocolpopexy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Objective success (POP-Q stage 0 or 1 at all sites)</vt:lpstr>
      <vt:lpstr>PowerPoint Presentation</vt:lpstr>
      <vt:lpstr>PowerPoint Presentation</vt:lpstr>
      <vt:lpstr>PowerPoint Presentation</vt:lpstr>
      <vt:lpstr>PowerPoint Presentation</vt:lpstr>
      <vt:lpstr>PowerPoint Presentation</vt:lpstr>
      <vt:lpstr>PowerPoint Presentation</vt:lpstr>
      <vt:lpstr>Abdominal approach to uterine prolapse</vt:lpstr>
      <vt:lpstr>Sacrohysteropexy</vt:lpstr>
      <vt:lpstr>PowerPoint Presentation</vt:lpstr>
      <vt:lpstr>Conclusion for SCP</vt:lpstr>
      <vt:lpstr>PowerPoint Presentation</vt:lpstr>
      <vt:lpstr>Anatomy</vt:lpstr>
      <vt:lpstr>Retroperitoneum and promontory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Patient selection</vt:lpstr>
      <vt:lpstr>Patient selections: Issues to consider</vt:lpstr>
      <vt:lpstr>PowerPoint Presentation</vt:lpstr>
      <vt:lpstr>How do we choose? Summary</vt:lpstr>
      <vt:lpstr>How do I choose? </vt:lpstr>
      <vt:lpstr>How do I choose?</vt:lpstr>
      <vt:lpstr>How do I choose?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Jeffery</dc:creator>
  <cp:lastModifiedBy>Stephen Jeffery</cp:lastModifiedBy>
  <cp:revision>232</cp:revision>
  <dcterms:created xsi:type="dcterms:W3CDTF">2014-06-30T15:23:30Z</dcterms:created>
  <dcterms:modified xsi:type="dcterms:W3CDTF">2015-10-31T07:33:48Z</dcterms:modified>
</cp:coreProperties>
</file>